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 id="2147483708" r:id="rId2"/>
  </p:sldMasterIdLst>
  <p:sldIdLst>
    <p:sldId id="309" r:id="rId3"/>
    <p:sldId id="267" r:id="rId4"/>
    <p:sldId id="268" r:id="rId5"/>
    <p:sldId id="310"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62"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Lst>
  <p:sldSz cx="9144000" cy="6858000" type="overhead"/>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45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209368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75596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5"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0" y="365125"/>
            <a:ext cx="5800725"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637471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a:xfrm>
            <a:off x="1921934" y="5054602"/>
            <a:ext cx="4064860" cy="279400"/>
          </a:xfrm>
        </p:spPr>
        <p:txBody>
          <a:bodyPr/>
          <a:lstStyle/>
          <a:p>
            <a:endParaRPr lang="ar-IQ"/>
          </a:p>
        </p:txBody>
      </p:sp>
      <p:sp>
        <p:nvSpPr>
          <p:cNvPr id="6" name="Slide Number Placeholder 5"/>
          <p:cNvSpPr>
            <a:spLocks noGrp="1"/>
          </p:cNvSpPr>
          <p:nvPr>
            <p:ph type="sldNum" sz="quarter" idx="12"/>
          </p:nvPr>
        </p:nvSpPr>
        <p:spPr>
          <a:xfrm>
            <a:off x="6817317" y="5054602"/>
            <a:ext cx="413483" cy="279400"/>
          </a:xfrm>
        </p:spPr>
        <p:txBody>
          <a:bodyPr/>
          <a:lstStyle/>
          <a:p>
            <a:fld id="{BDDE5BCE-0ADB-43CE-BF57-E4E592AACAEE}" type="slidenum">
              <a:rPr lang="ar-IQ" smtClean="0"/>
              <a:t>‹#›</a:t>
            </a:fld>
            <a:endParaRPr lang="ar-IQ"/>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562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528110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5783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76469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423790AC-94EE-4494-9250-6E7FA6B9B6A2}" type="datetimeFigureOut">
              <a:rPr lang="ar-IQ" smtClean="0"/>
              <a:t>23/04/1441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DDE5BCE-0ADB-43CE-BF57-E4E592AACAEE}" type="slidenum">
              <a:rPr lang="ar-IQ" smtClean="0"/>
              <a:t>‹#›</a:t>
            </a:fld>
            <a:endParaRPr lang="ar-IQ"/>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9480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423790AC-94EE-4494-9250-6E7FA6B9B6A2}" type="datetimeFigureOut">
              <a:rPr lang="ar-IQ" smtClean="0"/>
              <a:t>23/04/1441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DDE5BCE-0ADB-43CE-BF57-E4E592AACAEE}" type="slidenum">
              <a:rPr lang="ar-IQ" smtClean="0"/>
              <a:t>‹#›</a:t>
            </a:fld>
            <a:endParaRPr lang="ar-IQ"/>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4635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790AC-94EE-4494-9250-6E7FA6B9B6A2}" type="datetimeFigureOut">
              <a:rPr lang="ar-IQ" smtClean="0"/>
              <a:t>23/04/1441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89746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DE5BCE-0ADB-43CE-BF57-E4E592AACAEE}" type="slidenum">
              <a:rPr lang="ar-IQ" smtClean="0"/>
              <a:t>‹#›</a:t>
            </a:fld>
            <a:endParaRPr lang="ar-IQ"/>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03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244909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427068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087356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912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759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1393706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7712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ar-SA" smtClean="0"/>
              <a:t>انقر لتحرير نمط العنوان الرئيسي</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025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328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DDE5BCE-0ADB-43CE-BF57-E4E592AACAEE}" type="slidenum">
              <a:rPr lang="ar-IQ" smtClean="0"/>
              <a:t>‹#›</a:t>
            </a:fld>
            <a:endParaRPr lang="ar-IQ"/>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621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39"/>
            <a:ext cx="7886700" cy="2852737"/>
          </a:xfrm>
        </p:spPr>
        <p:txBody>
          <a:bodyPr anchor="b"/>
          <a:lstStyle>
            <a:lvl1pPr>
              <a:defRPr sz="45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23790AC-94EE-4494-9250-6E7FA6B9B6A2}" type="datetimeFigureOut">
              <a:rPr lang="ar-IQ" smtClean="0"/>
              <a:t>23/04/1441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420821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51056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6"/>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29150" y="2505075"/>
            <a:ext cx="3887391"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423790AC-94EE-4494-9250-6E7FA6B9B6A2}" type="datetimeFigureOut">
              <a:rPr lang="ar-IQ" smtClean="0"/>
              <a:t>23/04/1441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58374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423790AC-94EE-4494-9250-6E7FA6B9B6A2}" type="datetimeFigureOut">
              <a:rPr lang="ar-IQ" smtClean="0"/>
              <a:t>23/04/1441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311659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23790AC-94EE-4494-9250-6E7FA6B9B6A2}" type="datetimeFigureOut">
              <a:rPr lang="ar-IQ" smtClean="0"/>
              <a:t>23/04/1441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10382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142871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24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23790AC-94EE-4494-9250-6E7FA6B9B6A2}" type="datetimeFigureOut">
              <a:rPr lang="ar-IQ" smtClean="0"/>
              <a:t>23/04/1441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DDE5BCE-0ADB-43CE-BF57-E4E592AACAEE}" type="slidenum">
              <a:rPr lang="ar-IQ" smtClean="0"/>
              <a:t>‹#›</a:t>
            </a:fld>
            <a:endParaRPr lang="ar-IQ"/>
          </a:p>
        </p:txBody>
      </p:sp>
    </p:spTree>
    <p:extLst>
      <p:ext uri="{BB962C8B-B14F-4D97-AF65-F5344CB8AC3E}">
        <p14:creationId xmlns:p14="http://schemas.microsoft.com/office/powerpoint/2010/main" val="92439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423790AC-94EE-4494-9250-6E7FA6B9B6A2}" type="datetimeFigureOut">
              <a:rPr lang="ar-IQ" smtClean="0"/>
              <a:t>23/04/1441</a:t>
            </a:fld>
            <a:endParaRPr lang="ar-IQ"/>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BDDE5BCE-0ADB-43CE-BF57-E4E592AACAEE}" type="slidenum">
              <a:rPr lang="ar-IQ" smtClean="0"/>
              <a:t>‹#›</a:t>
            </a:fld>
            <a:endParaRPr lang="ar-IQ"/>
          </a:p>
        </p:txBody>
      </p:sp>
    </p:spTree>
    <p:extLst>
      <p:ext uri="{BB962C8B-B14F-4D97-AF65-F5344CB8AC3E}">
        <p14:creationId xmlns:p14="http://schemas.microsoft.com/office/powerpoint/2010/main" val="422410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IQ"/>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3790AC-94EE-4494-9250-6E7FA6B9B6A2}" type="datetimeFigureOut">
              <a:rPr lang="ar-IQ" smtClean="0"/>
              <a:t>23/04/1441</a:t>
            </a:fld>
            <a:endParaRPr lang="ar-IQ"/>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DE5BCE-0ADB-43CE-BF57-E4E592AACAEE}" type="slidenum">
              <a:rPr lang="ar-IQ" smtClean="0"/>
              <a:t>‹#›</a:t>
            </a:fld>
            <a:endParaRPr lang="ar-IQ"/>
          </a:p>
        </p:txBody>
      </p:sp>
    </p:spTree>
    <p:extLst>
      <p:ext uri="{BB962C8B-B14F-4D97-AF65-F5344CB8AC3E}">
        <p14:creationId xmlns:p14="http://schemas.microsoft.com/office/powerpoint/2010/main" val="34362029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899592" y="685802"/>
            <a:ext cx="7330008" cy="5119462"/>
          </a:xfrm>
        </p:spPr>
        <p:txBody>
          <a:bodyPr>
            <a:normAutofit lnSpcReduction="10000"/>
          </a:bodyPr>
          <a:lstStyle/>
          <a:p>
            <a:pPr marL="18288" indent="0" algn="ctr">
              <a:buNone/>
            </a:pPr>
            <a:r>
              <a:rPr lang="ar-IQ" sz="5400" dirty="0" smtClean="0">
                <a:latin typeface="Simplified Arabic" panose="02020603050405020304" pitchFamily="18" charset="-78"/>
                <a:cs typeface="Simplified Arabic" panose="02020603050405020304" pitchFamily="18" charset="-78"/>
              </a:rPr>
              <a:t> </a:t>
            </a:r>
          </a:p>
          <a:p>
            <a:pPr marL="18288" indent="0" algn="ctr">
              <a:buNone/>
            </a:pPr>
            <a:r>
              <a:rPr lang="ar-IQ" sz="4400" dirty="0" smtClean="0">
                <a:latin typeface="Simplified Arabic" panose="02020603050405020304" pitchFamily="18" charset="-78"/>
                <a:cs typeface="Simplified Arabic" panose="02020603050405020304" pitchFamily="18" charset="-78"/>
              </a:rPr>
              <a:t>مادة مبادئ المحاسبة </a:t>
            </a:r>
          </a:p>
          <a:p>
            <a:pPr marL="18288" indent="0" algn="ctr">
              <a:buNone/>
            </a:pPr>
            <a:r>
              <a:rPr lang="ar-IQ" sz="4400" dirty="0" smtClean="0">
                <a:latin typeface="Simplified Arabic" panose="02020603050405020304" pitchFamily="18" charset="-78"/>
                <a:cs typeface="Simplified Arabic" panose="02020603050405020304" pitchFamily="18" charset="-78"/>
              </a:rPr>
              <a:t>المرحلة الأولى </a:t>
            </a:r>
          </a:p>
          <a:p>
            <a:pPr marL="18288" indent="0" algn="ctr">
              <a:buNone/>
            </a:pPr>
            <a:r>
              <a:rPr lang="ar-IQ" sz="4400" dirty="0" smtClean="0">
                <a:latin typeface="Simplified Arabic" panose="02020603050405020304" pitchFamily="18" charset="-78"/>
                <a:cs typeface="Simplified Arabic" panose="02020603050405020304" pitchFamily="18" charset="-78"/>
              </a:rPr>
              <a:t>قسم الإدارة العامة </a:t>
            </a:r>
          </a:p>
          <a:p>
            <a:pPr marL="18288" indent="0" algn="ctr">
              <a:buNone/>
            </a:pPr>
            <a:r>
              <a:rPr lang="ar-IQ" sz="4400" dirty="0" smtClean="0">
                <a:latin typeface="Simplified Arabic" panose="02020603050405020304" pitchFamily="18" charset="-78"/>
                <a:cs typeface="Simplified Arabic" panose="02020603050405020304" pitchFamily="18" charset="-78"/>
              </a:rPr>
              <a:t>اعداد </a:t>
            </a:r>
          </a:p>
          <a:p>
            <a:pPr marL="18288" indent="0" algn="ctr">
              <a:buNone/>
            </a:pPr>
            <a:r>
              <a:rPr lang="ar-IQ" sz="4400" dirty="0" smtClean="0">
                <a:latin typeface="Simplified Arabic" panose="02020603050405020304" pitchFamily="18" charset="-78"/>
                <a:cs typeface="Simplified Arabic" panose="02020603050405020304" pitchFamily="18" charset="-78"/>
              </a:rPr>
              <a:t>م. عمار غازي ابراهيم</a:t>
            </a:r>
          </a:p>
          <a:p>
            <a:pPr marL="18288" indent="0" algn="ctr">
              <a:buNone/>
            </a:pPr>
            <a:endParaRPr lang="ar-IQ" sz="54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60421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12845"/>
            <a:ext cx="9144000" cy="3416320"/>
          </a:xfrm>
          <a:prstGeom prst="rect">
            <a:avLst/>
          </a:prstGeom>
        </p:spPr>
        <p:txBody>
          <a:bodyPr wrap="square">
            <a:spAutoFit/>
          </a:bodyPr>
          <a:lstStyle/>
          <a:p>
            <a:pPr lvl="0"/>
            <a:r>
              <a:rPr lang="ar-IQ" b="1" dirty="0"/>
              <a:t>طريقة القيد المزدوج ( نظرية القيد المزدوج ) : وهي النظرية المثلى والشائعة الاستخدام وتقوم على اساس ان اي عملية من العمليات ذات الاثر المالي تتم بين طرفين الامر الذي يتطلب تحليل هذه العملية وتسجيلها بالشكل الذي يمكن معه تحديد اثرها على الطرفين المتعاملين .... وعلى ذلك فأن استخدام هذه النظرية كأساس لتسجيل العمليات المالية التي تقوم بها المنشأة يتطلب تحليل العملية المالية الى طرفين هما :-</a:t>
            </a:r>
            <a:endParaRPr lang="en-US" dirty="0"/>
          </a:p>
          <a:p>
            <a:r>
              <a:rPr lang="ar-IQ" b="1" dirty="0"/>
              <a:t>الطرف الاول :- المنشأة </a:t>
            </a:r>
            <a:endParaRPr lang="en-US" dirty="0"/>
          </a:p>
          <a:p>
            <a:r>
              <a:rPr lang="ar-IQ" b="1" dirty="0"/>
              <a:t>الطرف الثاني :- الغير الذي تتعامل معه المنشأة </a:t>
            </a:r>
            <a:endParaRPr lang="en-US" dirty="0"/>
          </a:p>
          <a:p>
            <a:r>
              <a:rPr lang="ar-IQ" b="1" dirty="0"/>
              <a:t>ومما تجدر الاشارة الية بأن التسجيل يتم خلال فترة معينة يطلق عليها (( الفترة المحاسبية )) اذ يعبر عنها بشكل عام على انها الفترة التي تستغرقها العمليات المالية منذ بداية السنة وحتى نهايتها اي ( من 1/1 الى 31/12) اذ يطلق على هذه الفترة (( السنة المالية )) .</a:t>
            </a:r>
            <a:endParaRPr lang="en-US" dirty="0"/>
          </a:p>
          <a:p>
            <a:r>
              <a:rPr lang="ar-IQ" b="1" dirty="0"/>
              <a:t>    وعليه فيتم تسجيل العمليات ذات الاثر المالي بالسجلات المحاسبية خلال السنة المالية حسب تسلسلها التاريخي وبما يساعد في بيان نتيجة الاعمال والمركز المالي للمنشأة . </a:t>
            </a:r>
            <a:endParaRPr lang="en-US" dirty="0"/>
          </a:p>
          <a:p>
            <a:r>
              <a:rPr lang="ar-IQ" b="1" dirty="0"/>
              <a:t>وهناك عدة تفسيرات لاستخدام نظرية القيد المزدوج وهي كالاتي :- </a:t>
            </a:r>
            <a:endParaRPr lang="en-US" dirty="0"/>
          </a:p>
        </p:txBody>
      </p:sp>
    </p:spTree>
    <p:extLst>
      <p:ext uri="{BB962C8B-B14F-4D97-AF65-F5344CB8AC3E}">
        <p14:creationId xmlns:p14="http://schemas.microsoft.com/office/powerpoint/2010/main" val="98117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842"/>
            <a:ext cx="9144000" cy="2862322"/>
          </a:xfrm>
          <a:prstGeom prst="rect">
            <a:avLst/>
          </a:prstGeom>
        </p:spPr>
        <p:txBody>
          <a:bodyPr wrap="square">
            <a:spAutoFit/>
          </a:bodyPr>
          <a:lstStyle/>
          <a:p>
            <a:pPr lvl="0"/>
            <a:r>
              <a:rPr lang="ar-IQ" b="1" dirty="0"/>
              <a:t>تخصيص الحسابات :- يقوم هذا التفسير على افتراض ان كل عملية مالية تتم بين طرفين احدهما مدين بقيمة ما ( استلم ) والاخر دائن بقيمة ما (سلم ) او اعطى . </a:t>
            </a:r>
            <a:endParaRPr lang="en-US" dirty="0"/>
          </a:p>
          <a:p>
            <a:pPr lvl="0"/>
            <a:r>
              <a:rPr lang="ar-IQ" b="1" dirty="0"/>
              <a:t>تحليل العمليات او المعاملات :- ان تحليل العمليات يتضمن  مبادلة قيمة او انتقال شيء ذا قيمة بين طرفين وهذه القيمة تكون محل العملية فهي مدينة للطرف الذي استلمها او اخذها او تكون دائنة الى الطرف الذي سلمها او اعطاها . </a:t>
            </a:r>
            <a:endParaRPr lang="en-US" dirty="0"/>
          </a:p>
          <a:p>
            <a:pPr lvl="0"/>
            <a:r>
              <a:rPr lang="ar-IQ" b="1" dirty="0"/>
              <a:t>معادلة او اسلوب الميزانية ( معادلة الميزانية ) :- تعتبر معادلة الميزانية اساس عملية القيد المزدوج اذ ان معادلة الميزانية تتألف من ثلاثة عناصر وهي الموجودات والمطلوبات ورأس المال .. كما ان معادلة الميزانية تأخذ الاشكال الاتية :-</a:t>
            </a:r>
            <a:endParaRPr lang="en-US" dirty="0"/>
          </a:p>
          <a:p>
            <a:pPr lvl="0"/>
            <a:r>
              <a:rPr lang="ar-IQ" b="1" dirty="0"/>
              <a:t>الموجودات = المطلوبات + رأس المال </a:t>
            </a:r>
            <a:endParaRPr lang="en-US" dirty="0"/>
          </a:p>
          <a:p>
            <a:pPr lvl="0"/>
            <a:r>
              <a:rPr lang="ar-IQ" b="1" dirty="0"/>
              <a:t>المطلوبات  = الموجودات – رأس المال</a:t>
            </a:r>
            <a:endParaRPr lang="en-US" dirty="0"/>
          </a:p>
          <a:p>
            <a:pPr lvl="0"/>
            <a:r>
              <a:rPr lang="ar-IQ" b="1" dirty="0"/>
              <a:t>رأس المال = الموجودات – المطلوبات   </a:t>
            </a:r>
            <a:endParaRPr lang="en-US" dirty="0"/>
          </a:p>
          <a:p>
            <a:r>
              <a:rPr lang="en-US" b="1" dirty="0"/>
              <a:t> </a:t>
            </a:r>
            <a:endParaRPr lang="en-US" dirty="0"/>
          </a:p>
        </p:txBody>
      </p:sp>
    </p:spTree>
    <p:extLst>
      <p:ext uri="{BB962C8B-B14F-4D97-AF65-F5344CB8AC3E}">
        <p14:creationId xmlns:p14="http://schemas.microsoft.com/office/powerpoint/2010/main" val="3496049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8846"/>
            <a:ext cx="9144000" cy="5632311"/>
          </a:xfrm>
          <a:prstGeom prst="rect">
            <a:avLst/>
          </a:prstGeom>
        </p:spPr>
        <p:txBody>
          <a:bodyPr wrap="square">
            <a:spAutoFit/>
          </a:bodyPr>
          <a:lstStyle/>
          <a:p>
            <a:r>
              <a:rPr lang="ar-IQ" b="1" dirty="0"/>
              <a:t>ويتكون القيد المزدوج من جانبين ( الجانب المدين ) و ( الجانب الدائن ) ... اما عن القيد المزدوج فيأخذ الاشكال الاتية :- </a:t>
            </a:r>
            <a:endParaRPr lang="en-US" dirty="0"/>
          </a:p>
          <a:p>
            <a:r>
              <a:rPr lang="ar-IQ" b="1" dirty="0"/>
              <a:t> </a:t>
            </a:r>
            <a:endParaRPr lang="en-US" dirty="0"/>
          </a:p>
          <a:p>
            <a:pPr lvl="0"/>
            <a:r>
              <a:rPr lang="ar-IQ" b="1" dirty="0"/>
              <a:t>القيد البسيط :- ويأخذ الشكل التالي </a:t>
            </a:r>
            <a:endParaRPr lang="en-US" dirty="0"/>
          </a:p>
          <a:p>
            <a:r>
              <a:rPr lang="ar-IQ" b="1" dirty="0"/>
              <a:t> </a:t>
            </a:r>
            <a:endParaRPr lang="en-US" dirty="0"/>
          </a:p>
          <a:p>
            <a:r>
              <a:rPr lang="ar-IQ" b="1" dirty="0"/>
              <a:t>    ××× من حـ / - - - - - - - - - - - - - - - ( مدين ) </a:t>
            </a:r>
            <a:endParaRPr lang="en-US" dirty="0"/>
          </a:p>
          <a:p>
            <a:r>
              <a:rPr lang="ar-IQ" b="1" dirty="0"/>
              <a:t>           ××× الى حـ / - - - - - - - - - - - - - ( دائن ) </a:t>
            </a:r>
            <a:endParaRPr lang="en-US" dirty="0"/>
          </a:p>
          <a:p>
            <a:r>
              <a:rPr lang="ar-IQ" b="1" dirty="0"/>
              <a:t> </a:t>
            </a:r>
            <a:endParaRPr lang="en-US" dirty="0"/>
          </a:p>
          <a:p>
            <a:r>
              <a:rPr lang="en-US" b="1" dirty="0"/>
              <a:t> </a:t>
            </a:r>
            <a:endParaRPr lang="en-US" dirty="0"/>
          </a:p>
          <a:p>
            <a:pPr lvl="0"/>
            <a:r>
              <a:rPr lang="ar-IQ" b="1" dirty="0"/>
              <a:t>القيد المركب ويأخذ الاشكال التالية :- </a:t>
            </a:r>
            <a:endParaRPr lang="en-US" dirty="0"/>
          </a:p>
          <a:p>
            <a:pPr lvl="0"/>
            <a:r>
              <a:rPr lang="en-US" b="1" dirty="0"/>
              <a:t> </a:t>
            </a:r>
            <a:endParaRPr lang="en-US" dirty="0"/>
          </a:p>
          <a:p>
            <a:r>
              <a:rPr lang="ar-IQ" b="1" dirty="0"/>
              <a:t>××× من حـ / - - - - - - - - - - - - - - - ( مدين ) </a:t>
            </a:r>
            <a:endParaRPr lang="en-US" dirty="0"/>
          </a:p>
          <a:p>
            <a:r>
              <a:rPr lang="ar-IQ" b="1" dirty="0"/>
              <a:t>                      الى مذكورين </a:t>
            </a:r>
            <a:endParaRPr lang="en-US" dirty="0"/>
          </a:p>
          <a:p>
            <a:r>
              <a:rPr lang="ar-IQ" b="1" dirty="0"/>
              <a:t>           ×××  حـ / - - - - - - - - - - - - - ( دائن )</a:t>
            </a:r>
            <a:endParaRPr lang="en-US" dirty="0"/>
          </a:p>
          <a:p>
            <a:r>
              <a:rPr lang="ar-IQ" b="1" dirty="0"/>
              <a:t>           ×××  حـ / - - - - - - - - - - - - - ( دائن )</a:t>
            </a:r>
            <a:endParaRPr lang="en-US" dirty="0"/>
          </a:p>
          <a:p>
            <a:r>
              <a:rPr lang="ar-IQ" b="1" dirty="0"/>
              <a:t>               _______________________________________________</a:t>
            </a:r>
            <a:endParaRPr lang="en-US" dirty="0"/>
          </a:p>
          <a:p>
            <a:pPr lvl="0"/>
            <a:r>
              <a:rPr lang="ar-IQ" b="1" dirty="0"/>
              <a:t> </a:t>
            </a:r>
            <a:endParaRPr lang="en-US" dirty="0"/>
          </a:p>
          <a:p>
            <a:r>
              <a:rPr lang="ar-IQ" b="1" dirty="0"/>
              <a:t>               من مذكورين </a:t>
            </a:r>
            <a:endParaRPr lang="en-US" dirty="0"/>
          </a:p>
          <a:p>
            <a:r>
              <a:rPr lang="ar-IQ" b="1" dirty="0"/>
              <a:t>×××  حـ / - - - - - - - - - - - - - - - ( مدين ) </a:t>
            </a:r>
            <a:endParaRPr lang="en-US" dirty="0"/>
          </a:p>
          <a:p>
            <a:r>
              <a:rPr lang="ar-IQ" b="1" dirty="0"/>
              <a:t>×××  حـ / - - - - - - - - - - - - - - - ( مدين ) </a:t>
            </a:r>
            <a:endParaRPr lang="en-US" dirty="0"/>
          </a:p>
          <a:p>
            <a:r>
              <a:rPr lang="ar-IQ" b="1" dirty="0"/>
              <a:t>           ×××  الى حـ / - - - - - - - - - - - - - ( دائن )</a:t>
            </a:r>
            <a:endParaRPr lang="en-US" dirty="0"/>
          </a:p>
        </p:txBody>
      </p:sp>
    </p:spTree>
    <p:extLst>
      <p:ext uri="{BB962C8B-B14F-4D97-AF65-F5344CB8AC3E}">
        <p14:creationId xmlns:p14="http://schemas.microsoft.com/office/powerpoint/2010/main" val="2436822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305342"/>
            <a:ext cx="9144000" cy="3170099"/>
          </a:xfrm>
          <a:prstGeom prst="rect">
            <a:avLst/>
          </a:prstGeom>
        </p:spPr>
        <p:txBody>
          <a:bodyPr wrap="square">
            <a:spAutoFit/>
          </a:bodyPr>
          <a:lstStyle/>
          <a:p>
            <a:r>
              <a:rPr lang="ar-IQ" sz="2000" b="1" dirty="0"/>
              <a:t> ج. </a:t>
            </a:r>
            <a:endParaRPr lang="en-US" sz="2000" dirty="0"/>
          </a:p>
          <a:p>
            <a:r>
              <a:rPr lang="ar-IQ" sz="2000" b="1" dirty="0"/>
              <a:t>                   من مذكورين </a:t>
            </a:r>
            <a:endParaRPr lang="en-US" sz="2000" dirty="0"/>
          </a:p>
          <a:p>
            <a:r>
              <a:rPr lang="ar-IQ" sz="2000" b="1" dirty="0"/>
              <a:t>×××  حـ / - - - - - - - - - - - - - - - ( مدين ) </a:t>
            </a:r>
            <a:endParaRPr lang="en-US" sz="2000" dirty="0"/>
          </a:p>
          <a:p>
            <a:r>
              <a:rPr lang="ar-IQ" sz="2000" b="1" dirty="0"/>
              <a:t>×××  حـ / - - - - - - - - - - - - - - - ( مدين ) </a:t>
            </a:r>
            <a:endParaRPr lang="en-US" sz="2000" dirty="0"/>
          </a:p>
          <a:p>
            <a:r>
              <a:rPr lang="ar-IQ" sz="2000" b="1" dirty="0"/>
              <a:t>                   الى مذكورين</a:t>
            </a:r>
            <a:endParaRPr lang="en-US" sz="2000" dirty="0"/>
          </a:p>
          <a:p>
            <a:r>
              <a:rPr lang="ar-IQ" sz="2000" b="1" dirty="0"/>
              <a:t>                      ×××   حـ / - - - - - - - - - - - - - ( دائن )</a:t>
            </a:r>
            <a:endParaRPr lang="en-US" sz="2000" dirty="0"/>
          </a:p>
          <a:p>
            <a:r>
              <a:rPr lang="ar-IQ" sz="2000" b="1" dirty="0"/>
              <a:t>                      ×××   حـ / - - - - - - - - - - - - - ( دائن )</a:t>
            </a:r>
            <a:endParaRPr lang="en-US" sz="2000" dirty="0"/>
          </a:p>
          <a:p>
            <a:r>
              <a:rPr lang="ar-IQ" sz="2000" b="1" dirty="0"/>
              <a:t>    ___________________________________________________</a:t>
            </a:r>
            <a:endParaRPr lang="en-US" sz="2000" dirty="0"/>
          </a:p>
          <a:p>
            <a:r>
              <a:rPr lang="ar-IQ" sz="2000" b="1" dirty="0"/>
              <a:t>والمهم هنا .... ان نعرف الحسابات المدينة ( حسابات مدينة بطبيعتها ) والحسابات الدائنة ( حسابات دائنة بطبيعتها وكما موضح بالجدول الاتي :- </a:t>
            </a:r>
            <a:endParaRPr lang="ar-IQ" sz="2000" dirty="0"/>
          </a:p>
        </p:txBody>
      </p:sp>
    </p:spTree>
    <p:extLst>
      <p:ext uri="{BB962C8B-B14F-4D97-AF65-F5344CB8AC3E}">
        <p14:creationId xmlns:p14="http://schemas.microsoft.com/office/powerpoint/2010/main" val="286643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940818067"/>
              </p:ext>
            </p:extLst>
          </p:nvPr>
        </p:nvGraphicFramePr>
        <p:xfrm>
          <a:off x="899592" y="1140812"/>
          <a:ext cx="7920880" cy="2504211"/>
        </p:xfrm>
        <a:graphic>
          <a:graphicData uri="http://schemas.openxmlformats.org/drawingml/2006/table">
            <a:tbl>
              <a:tblPr rtl="1" firstRow="1" firstCol="1" bandRow="1">
                <a:tableStyleId>{5C22544A-7EE6-4342-B048-85BDC9FD1C3A}</a:tableStyleId>
              </a:tblPr>
              <a:tblGrid>
                <a:gridCol w="3720964"/>
                <a:gridCol w="4199916"/>
              </a:tblGrid>
              <a:tr h="429974">
                <a:tc>
                  <a:txBody>
                    <a:bodyPr/>
                    <a:lstStyle/>
                    <a:p>
                      <a:pPr algn="ctr" rtl="1">
                        <a:lnSpc>
                          <a:spcPct val="115000"/>
                        </a:lnSpc>
                        <a:spcAft>
                          <a:spcPts val="0"/>
                        </a:spcAft>
                        <a:tabLst>
                          <a:tab pos="2589530" algn="l"/>
                        </a:tabLst>
                      </a:pPr>
                      <a:r>
                        <a:rPr lang="ar-IQ" sz="1600">
                          <a:effectLst/>
                        </a:rPr>
                        <a:t>الحسابات المدينة بطبيعتها </a:t>
                      </a:r>
                      <a:endParaRPr lang="en-US" sz="1600">
                        <a:effectLst/>
                        <a:latin typeface="Calibri"/>
                        <a:ea typeface="Calibri"/>
                        <a:cs typeface="Arial"/>
                      </a:endParaRPr>
                    </a:p>
                  </a:txBody>
                  <a:tcPr marL="68580" marR="68580" marT="0" marB="0" anchor="ctr"/>
                </a:tc>
                <a:tc>
                  <a:txBody>
                    <a:bodyPr/>
                    <a:lstStyle/>
                    <a:p>
                      <a:pPr algn="ctr" rtl="1">
                        <a:lnSpc>
                          <a:spcPct val="115000"/>
                        </a:lnSpc>
                        <a:spcAft>
                          <a:spcPts val="0"/>
                        </a:spcAft>
                        <a:tabLst>
                          <a:tab pos="2589530" algn="l"/>
                        </a:tabLst>
                      </a:pPr>
                      <a:r>
                        <a:rPr lang="ar-IQ" sz="1600">
                          <a:effectLst/>
                        </a:rPr>
                        <a:t>الحسابات الدائنة بطبيعتها </a:t>
                      </a:r>
                      <a:endParaRPr lang="en-US" sz="1600">
                        <a:effectLst/>
                        <a:latin typeface="Calibri"/>
                        <a:ea typeface="Calibri"/>
                        <a:cs typeface="Arial"/>
                      </a:endParaRPr>
                    </a:p>
                  </a:txBody>
                  <a:tcPr marL="68580" marR="68580" marT="0" marB="0" anchor="ctr"/>
                </a:tc>
              </a:tr>
              <a:tr h="2074237">
                <a:tc>
                  <a:txBody>
                    <a:bodyPr/>
                    <a:lstStyle/>
                    <a:p>
                      <a:pPr marL="342900" lvl="0" indent="-342900" algn="justLow" rtl="1">
                        <a:lnSpc>
                          <a:spcPct val="115000"/>
                        </a:lnSpc>
                        <a:spcAft>
                          <a:spcPts val="0"/>
                        </a:spcAft>
                        <a:buFont typeface="+mj-lt"/>
                        <a:buAutoNum type="arabicPeriod"/>
                        <a:tabLst>
                          <a:tab pos="2589530" algn="l"/>
                        </a:tabLst>
                      </a:pPr>
                      <a:r>
                        <a:rPr lang="ar-IQ" sz="1600" dirty="0">
                          <a:effectLst/>
                        </a:rPr>
                        <a:t>كل المصروفات والخسائر والمشتريات .</a:t>
                      </a:r>
                      <a:endParaRPr lang="en-US" sz="1600" dirty="0">
                        <a:effectLst/>
                      </a:endParaRPr>
                    </a:p>
                    <a:p>
                      <a:pPr algn="justLow" rtl="1">
                        <a:lnSpc>
                          <a:spcPct val="115000"/>
                        </a:lnSpc>
                        <a:spcAft>
                          <a:spcPts val="0"/>
                        </a:spcAft>
                        <a:tabLst>
                          <a:tab pos="2589530" algn="l"/>
                        </a:tabLst>
                      </a:pPr>
                      <a:r>
                        <a:rPr lang="ar-IQ" sz="1600" dirty="0">
                          <a:effectLst/>
                        </a:rPr>
                        <a:t> </a:t>
                      </a:r>
                      <a:endParaRPr lang="en-US" sz="1600" dirty="0">
                        <a:effectLst/>
                      </a:endParaRPr>
                    </a:p>
                    <a:p>
                      <a:pPr marL="342900" lvl="0" indent="-342900" algn="justLow" rtl="1">
                        <a:lnSpc>
                          <a:spcPct val="115000"/>
                        </a:lnSpc>
                        <a:spcAft>
                          <a:spcPts val="0"/>
                        </a:spcAft>
                        <a:buFont typeface="+mj-lt"/>
                        <a:buAutoNum type="arabicPeriod"/>
                        <a:tabLst>
                          <a:tab pos="2589530" algn="l"/>
                        </a:tabLst>
                      </a:pPr>
                      <a:r>
                        <a:rPr lang="ar-IQ" sz="1600" dirty="0">
                          <a:effectLst/>
                        </a:rPr>
                        <a:t>الموجودات :- مثل الصندوق , المصرف , المدينون , اوراق القبض ( أ . ق ) , البضاعة , الاراضي , المباني , الاثاث , السيارات ...... الخ .</a:t>
                      </a:r>
                      <a:endParaRPr lang="en-US" sz="1600" dirty="0">
                        <a:effectLst/>
                        <a:latin typeface="Calibri"/>
                        <a:ea typeface="Calibri"/>
                        <a:cs typeface="Arial"/>
                      </a:endParaRPr>
                    </a:p>
                  </a:txBody>
                  <a:tcPr marL="68580" marR="68580" marT="0" marB="0"/>
                </a:tc>
                <a:tc>
                  <a:txBody>
                    <a:bodyPr/>
                    <a:lstStyle/>
                    <a:p>
                      <a:pPr marL="342900" lvl="0" indent="-342900" algn="r" rtl="1">
                        <a:lnSpc>
                          <a:spcPct val="115000"/>
                        </a:lnSpc>
                        <a:spcAft>
                          <a:spcPts val="0"/>
                        </a:spcAft>
                        <a:buFont typeface="+mj-lt"/>
                        <a:buAutoNum type="arabicPeriod"/>
                        <a:tabLst>
                          <a:tab pos="2589530" algn="l"/>
                        </a:tabLst>
                      </a:pPr>
                      <a:r>
                        <a:rPr lang="ar-IQ" sz="1600" dirty="0">
                          <a:effectLst/>
                        </a:rPr>
                        <a:t>كل الارباح والايرادات والمبيعات . </a:t>
                      </a:r>
                      <a:endParaRPr lang="en-US" sz="1600" dirty="0">
                        <a:effectLst/>
                      </a:endParaRPr>
                    </a:p>
                    <a:p>
                      <a:pPr algn="r" rtl="1">
                        <a:lnSpc>
                          <a:spcPct val="115000"/>
                        </a:lnSpc>
                        <a:spcAft>
                          <a:spcPts val="0"/>
                        </a:spcAft>
                        <a:tabLst>
                          <a:tab pos="2589530" algn="l"/>
                        </a:tabLst>
                      </a:pPr>
                      <a:r>
                        <a:rPr lang="ar-IQ" sz="1600" dirty="0">
                          <a:effectLst/>
                        </a:rPr>
                        <a:t> </a:t>
                      </a:r>
                      <a:endParaRPr lang="en-US" sz="1600" dirty="0">
                        <a:effectLst/>
                      </a:endParaRPr>
                    </a:p>
                    <a:p>
                      <a:pPr marL="342900" lvl="0" indent="-342900" algn="r" rtl="1">
                        <a:lnSpc>
                          <a:spcPct val="115000"/>
                        </a:lnSpc>
                        <a:spcAft>
                          <a:spcPts val="0"/>
                        </a:spcAft>
                        <a:buFont typeface="+mj-lt"/>
                        <a:buAutoNum type="arabicPeriod"/>
                        <a:tabLst>
                          <a:tab pos="2589530" algn="l"/>
                        </a:tabLst>
                      </a:pPr>
                      <a:r>
                        <a:rPr lang="ar-IQ" sz="1600" dirty="0">
                          <a:effectLst/>
                        </a:rPr>
                        <a:t>المطلوبات :- مثل الدائنون , اوراق الدفع ( أ . د ) </a:t>
                      </a:r>
                      <a:endParaRPr lang="en-US" sz="1600" dirty="0">
                        <a:effectLst/>
                      </a:endParaRPr>
                    </a:p>
                    <a:p>
                      <a:pPr marL="457200" algn="r" rtl="1">
                        <a:lnSpc>
                          <a:spcPct val="115000"/>
                        </a:lnSpc>
                        <a:spcAft>
                          <a:spcPts val="0"/>
                        </a:spcAft>
                      </a:pPr>
                      <a:r>
                        <a:rPr lang="ar-IQ" sz="1600" dirty="0">
                          <a:effectLst/>
                        </a:rPr>
                        <a:t> </a:t>
                      </a:r>
                      <a:endParaRPr lang="en-US" sz="1600" dirty="0">
                        <a:effectLst/>
                      </a:endParaRPr>
                    </a:p>
                    <a:p>
                      <a:pPr marL="457200" algn="r" rtl="1">
                        <a:lnSpc>
                          <a:spcPct val="115000"/>
                        </a:lnSpc>
                        <a:spcAft>
                          <a:spcPts val="0"/>
                        </a:spcAft>
                      </a:pPr>
                      <a:r>
                        <a:rPr lang="ar-IQ" sz="1600" dirty="0">
                          <a:effectLst/>
                        </a:rPr>
                        <a:t> </a:t>
                      </a:r>
                      <a:endParaRPr lang="en-US" sz="1600" dirty="0">
                        <a:effectLst/>
                      </a:endParaRPr>
                    </a:p>
                    <a:p>
                      <a:pPr marL="342900" lvl="0" indent="-342900" algn="r" rtl="1">
                        <a:lnSpc>
                          <a:spcPct val="115000"/>
                        </a:lnSpc>
                        <a:spcAft>
                          <a:spcPts val="0"/>
                        </a:spcAft>
                        <a:buFont typeface="+mj-lt"/>
                        <a:buAutoNum type="arabicPeriod"/>
                        <a:tabLst>
                          <a:tab pos="2589530" algn="l"/>
                        </a:tabLst>
                      </a:pPr>
                      <a:r>
                        <a:rPr lang="ar-IQ" sz="1600" dirty="0">
                          <a:effectLst/>
                        </a:rPr>
                        <a:t>رأس المال . </a:t>
                      </a:r>
                      <a:endParaRPr lang="en-US" sz="16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539552" y="217483"/>
            <a:ext cx="86044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tab pos="2589213" algn="l"/>
              </a:tabLst>
            </a:pPr>
            <a:r>
              <a:rPr kumimoji="0" lang="ar-IQ"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جدول يبين الحسابات المدينة والدائنة</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589213" algn="l"/>
              </a:tabLst>
            </a:pPr>
            <a:r>
              <a:rPr kumimoji="0" lang="ar-IQ" b="1" i="0" u="none" strike="noStrike" cap="none" normalizeH="0" baseline="0" dirty="0" smtClean="0">
                <a:ln>
                  <a:noFill/>
                </a:ln>
                <a:solidFill>
                  <a:schemeClr val="tx1"/>
                </a:solidFill>
                <a:effectLst/>
                <a:latin typeface="Arabic Typesetting" pitchFamily="66" charset="-78"/>
                <a:ea typeface="Calibri" pitchFamily="34" charset="0"/>
                <a:cs typeface="Arabic Typesetting" pitchFamily="66" charset="-78"/>
              </a:rPr>
              <a:t>( الحسابات المدينة بطبيعتها والحسابات الدائنة بطبيعتها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589213"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مستطيل 3"/>
          <p:cNvSpPr/>
          <p:nvPr/>
        </p:nvSpPr>
        <p:spPr>
          <a:xfrm>
            <a:off x="755576" y="4077072"/>
            <a:ext cx="8136904" cy="369332"/>
          </a:xfrm>
          <a:prstGeom prst="rect">
            <a:avLst/>
          </a:prstGeom>
        </p:spPr>
        <p:txBody>
          <a:bodyPr wrap="square">
            <a:spAutoFit/>
          </a:bodyPr>
          <a:lstStyle/>
          <a:p>
            <a:r>
              <a:rPr lang="ar-IQ" b="1" dirty="0"/>
              <a:t>وفيما يلي جدول تفصيلي يبين الحسابات المدينة بطبيعتها والحسابات الدائنة بطبيعتها  وكالاتي :- </a:t>
            </a:r>
            <a:endParaRPr lang="ar-IQ" dirty="0"/>
          </a:p>
        </p:txBody>
      </p:sp>
    </p:spTree>
    <p:extLst>
      <p:ext uri="{BB962C8B-B14F-4D97-AF65-F5344CB8AC3E}">
        <p14:creationId xmlns:p14="http://schemas.microsoft.com/office/powerpoint/2010/main" val="195407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951061655"/>
              </p:ext>
            </p:extLst>
          </p:nvPr>
        </p:nvGraphicFramePr>
        <p:xfrm>
          <a:off x="179512" y="188640"/>
          <a:ext cx="8784976" cy="6617458"/>
        </p:xfrm>
        <a:graphic>
          <a:graphicData uri="http://schemas.openxmlformats.org/drawingml/2006/table">
            <a:tbl>
              <a:tblPr rtl="1" firstRow="1" firstCol="1" bandRow="1">
                <a:tableStyleId>{5C22544A-7EE6-4342-B048-85BDC9FD1C3A}</a:tableStyleId>
              </a:tblPr>
              <a:tblGrid>
                <a:gridCol w="2195537"/>
                <a:gridCol w="2196103"/>
                <a:gridCol w="2196668"/>
                <a:gridCol w="2196668"/>
              </a:tblGrid>
              <a:tr h="285494">
                <a:tc gridSpan="2">
                  <a:txBody>
                    <a:bodyPr/>
                    <a:lstStyle/>
                    <a:p>
                      <a:pPr algn="ctr" rtl="1">
                        <a:lnSpc>
                          <a:spcPct val="115000"/>
                        </a:lnSpc>
                        <a:spcAft>
                          <a:spcPts val="0"/>
                        </a:spcAft>
                        <a:tabLst>
                          <a:tab pos="2589530" algn="l"/>
                        </a:tabLst>
                      </a:pPr>
                      <a:r>
                        <a:rPr lang="ar-IQ" sz="1500" dirty="0">
                          <a:effectLst/>
                        </a:rPr>
                        <a:t>الحسابات المدينة بطبيعتها </a:t>
                      </a:r>
                      <a:endParaRPr lang="en-US" sz="1500" dirty="0">
                        <a:effectLst/>
                        <a:latin typeface="Calibri"/>
                        <a:ea typeface="Calibri"/>
                        <a:cs typeface="Arial"/>
                      </a:endParaRPr>
                    </a:p>
                  </a:txBody>
                  <a:tcPr marL="42095" marR="42095" marT="0" marB="0" anchor="ctr"/>
                </a:tc>
                <a:tc hMerge="1">
                  <a:txBody>
                    <a:bodyPr/>
                    <a:lstStyle/>
                    <a:p>
                      <a:pPr rtl="1"/>
                      <a:endParaRPr lang="ar-IQ"/>
                    </a:p>
                  </a:txBody>
                  <a:tcPr/>
                </a:tc>
                <a:tc gridSpan="2">
                  <a:txBody>
                    <a:bodyPr/>
                    <a:lstStyle/>
                    <a:p>
                      <a:pPr algn="ctr" rtl="1">
                        <a:lnSpc>
                          <a:spcPct val="115000"/>
                        </a:lnSpc>
                        <a:spcAft>
                          <a:spcPts val="0"/>
                        </a:spcAft>
                        <a:tabLst>
                          <a:tab pos="2589530" algn="l"/>
                        </a:tabLst>
                      </a:pPr>
                      <a:r>
                        <a:rPr lang="ar-IQ" sz="1500">
                          <a:effectLst/>
                        </a:rPr>
                        <a:t>الحسابات الدائنة بطبيعتها </a:t>
                      </a:r>
                      <a:endParaRPr lang="en-US" sz="1500">
                        <a:effectLst/>
                        <a:latin typeface="Calibri"/>
                        <a:ea typeface="Calibri"/>
                        <a:cs typeface="Arial"/>
                      </a:endParaRPr>
                    </a:p>
                  </a:txBody>
                  <a:tcPr marL="42095" marR="42095" marT="0" marB="0" anchor="ctr"/>
                </a:tc>
                <a:tc hMerge="1">
                  <a:txBody>
                    <a:bodyPr/>
                    <a:lstStyle/>
                    <a:p>
                      <a:pPr rtl="1"/>
                      <a:endParaRPr lang="ar-IQ"/>
                    </a:p>
                  </a:txBody>
                  <a:tcPr/>
                </a:tc>
              </a:tr>
              <a:tr h="285494">
                <a:tc>
                  <a:txBody>
                    <a:bodyPr/>
                    <a:lstStyle/>
                    <a:p>
                      <a:pPr algn="justLow" rtl="1">
                        <a:lnSpc>
                          <a:spcPct val="115000"/>
                        </a:lnSpc>
                        <a:spcAft>
                          <a:spcPts val="0"/>
                        </a:spcAft>
                        <a:tabLst>
                          <a:tab pos="2589530" algn="l"/>
                        </a:tabLst>
                      </a:pPr>
                      <a:r>
                        <a:rPr lang="ar-IQ" sz="1500">
                          <a:effectLst/>
                        </a:rPr>
                        <a:t>المصروفات والخسائر والمشتريات</a:t>
                      </a:r>
                      <a:endParaRPr lang="en-US" sz="1500">
                        <a:effectLst/>
                        <a:latin typeface="Calibri"/>
                        <a:ea typeface="Calibri"/>
                        <a:cs typeface="Arial"/>
                      </a:endParaRPr>
                    </a:p>
                  </a:txBody>
                  <a:tcPr marL="42095" marR="42095" marT="0" marB="0" anchor="ctr"/>
                </a:tc>
                <a:tc>
                  <a:txBody>
                    <a:bodyPr/>
                    <a:lstStyle/>
                    <a:p>
                      <a:pPr algn="ctr" rtl="1">
                        <a:lnSpc>
                          <a:spcPct val="115000"/>
                        </a:lnSpc>
                        <a:spcAft>
                          <a:spcPts val="0"/>
                        </a:spcAft>
                        <a:tabLst>
                          <a:tab pos="2589530" algn="l"/>
                        </a:tabLst>
                      </a:pPr>
                      <a:r>
                        <a:rPr lang="ar-IQ" sz="1500">
                          <a:effectLst/>
                        </a:rPr>
                        <a:t>الموجودات</a:t>
                      </a:r>
                      <a:endParaRPr lang="en-US" sz="1500">
                        <a:effectLst/>
                        <a:latin typeface="Calibri"/>
                        <a:ea typeface="Calibri"/>
                        <a:cs typeface="Arial"/>
                      </a:endParaRPr>
                    </a:p>
                  </a:txBody>
                  <a:tcPr marL="42095" marR="42095" marT="0" marB="0" anchor="ctr"/>
                </a:tc>
                <a:tc>
                  <a:txBody>
                    <a:bodyPr/>
                    <a:lstStyle/>
                    <a:p>
                      <a:pPr algn="justLow" rtl="1">
                        <a:lnSpc>
                          <a:spcPct val="115000"/>
                        </a:lnSpc>
                        <a:spcAft>
                          <a:spcPts val="0"/>
                        </a:spcAft>
                        <a:tabLst>
                          <a:tab pos="2589530" algn="l"/>
                        </a:tabLst>
                      </a:pPr>
                      <a:r>
                        <a:rPr lang="ar-IQ" sz="1500">
                          <a:effectLst/>
                        </a:rPr>
                        <a:t>الايرادات والارباح والمبيعات </a:t>
                      </a:r>
                      <a:endParaRPr lang="en-US" sz="1500">
                        <a:effectLst/>
                        <a:latin typeface="Calibri"/>
                        <a:ea typeface="Calibri"/>
                        <a:cs typeface="Arial"/>
                      </a:endParaRPr>
                    </a:p>
                  </a:txBody>
                  <a:tcPr marL="42095" marR="42095" marT="0" marB="0" anchor="ctr"/>
                </a:tc>
                <a:tc>
                  <a:txBody>
                    <a:bodyPr/>
                    <a:lstStyle/>
                    <a:p>
                      <a:pPr algn="ctr" rtl="1">
                        <a:lnSpc>
                          <a:spcPct val="115000"/>
                        </a:lnSpc>
                        <a:spcAft>
                          <a:spcPts val="0"/>
                        </a:spcAft>
                        <a:tabLst>
                          <a:tab pos="2589530" algn="l"/>
                        </a:tabLst>
                      </a:pPr>
                      <a:r>
                        <a:rPr lang="ar-IQ" sz="1500">
                          <a:effectLst/>
                        </a:rPr>
                        <a:t>المطلوبات ورأس المال</a:t>
                      </a:r>
                      <a:endParaRPr lang="en-US" sz="1500">
                        <a:effectLst/>
                        <a:latin typeface="Calibri"/>
                        <a:ea typeface="Calibri"/>
                        <a:cs typeface="Arial"/>
                      </a:endParaRPr>
                    </a:p>
                  </a:txBody>
                  <a:tcPr marL="42095" marR="42095" marT="0" marB="0" anchor="ctr"/>
                </a:tc>
              </a:tr>
              <a:tr h="5909732">
                <a:tc>
                  <a:txBody>
                    <a:bodyPr/>
                    <a:lstStyle/>
                    <a:p>
                      <a:pPr marL="158115" algn="justLow" rtl="1">
                        <a:lnSpc>
                          <a:spcPct val="115000"/>
                        </a:lnSpc>
                        <a:spcAft>
                          <a:spcPts val="0"/>
                        </a:spcAft>
                        <a:tabLst>
                          <a:tab pos="214630" algn="l"/>
                        </a:tabLst>
                      </a:pPr>
                      <a:r>
                        <a:rPr lang="en-US" sz="1500" dirty="0">
                          <a:effectLst/>
                        </a:rPr>
                        <a:t> </a:t>
                      </a:r>
                    </a:p>
                    <a:p>
                      <a:pPr marL="158115" indent="-158115" algn="justLow" rtl="1">
                        <a:lnSpc>
                          <a:spcPct val="115000"/>
                        </a:lnSpc>
                        <a:spcAft>
                          <a:spcPts val="0"/>
                        </a:spcAft>
                        <a:tabLst>
                          <a:tab pos="214630" algn="l"/>
                        </a:tabLst>
                      </a:pPr>
                      <a:r>
                        <a:rPr lang="ar-IQ" sz="1500" u="sng" dirty="0">
                          <a:effectLst/>
                        </a:rPr>
                        <a:t>المصروفات</a:t>
                      </a:r>
                      <a:r>
                        <a:rPr lang="ar-IQ" sz="1500" dirty="0">
                          <a:effectLst/>
                        </a:rPr>
                        <a:t> :- مثل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ايجار المحل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مصاريف الاعلان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مصاريف الشراء والبيع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الرواتب والاجور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اجور الماء والكهرباء والهاتف .... الخ .</a:t>
                      </a:r>
                      <a:endParaRPr lang="en-US" sz="1500" dirty="0">
                        <a:effectLst/>
                      </a:endParaRPr>
                    </a:p>
                    <a:p>
                      <a:pPr marL="338455" algn="justLow" rtl="1">
                        <a:lnSpc>
                          <a:spcPct val="115000"/>
                        </a:lnSpc>
                        <a:spcAft>
                          <a:spcPts val="0"/>
                        </a:spcAft>
                        <a:tabLst>
                          <a:tab pos="214630" algn="l"/>
                        </a:tabLst>
                      </a:pPr>
                      <a:r>
                        <a:rPr lang="en-US" sz="1500" dirty="0">
                          <a:effectLst/>
                        </a:rPr>
                        <a:t> </a:t>
                      </a:r>
                    </a:p>
                    <a:p>
                      <a:pPr marL="248285" indent="-228600" algn="justLow" rtl="1">
                        <a:lnSpc>
                          <a:spcPct val="115000"/>
                        </a:lnSpc>
                        <a:spcAft>
                          <a:spcPts val="0"/>
                        </a:spcAft>
                        <a:tabLst>
                          <a:tab pos="214630" algn="l"/>
                        </a:tabLst>
                      </a:pPr>
                      <a:r>
                        <a:rPr lang="ar-IQ" sz="1500" u="sng" dirty="0">
                          <a:effectLst/>
                        </a:rPr>
                        <a:t>الخسائر</a:t>
                      </a:r>
                      <a:r>
                        <a:rPr lang="ar-IQ" sz="1500" dirty="0">
                          <a:effectLst/>
                        </a:rPr>
                        <a:t> :- مثل </a:t>
                      </a:r>
                      <a:endParaRPr lang="en-US" sz="1500" dirty="0">
                        <a:effectLst/>
                      </a:endParaRPr>
                    </a:p>
                    <a:p>
                      <a:pPr marL="342900" lvl="0" indent="-342900" algn="justLow" rtl="1">
                        <a:lnSpc>
                          <a:spcPct val="115000"/>
                        </a:lnSpc>
                        <a:spcAft>
                          <a:spcPts val="0"/>
                        </a:spcAft>
                        <a:buFont typeface="+mj-cs"/>
                        <a:buAutoNum type="arabic1Minus"/>
                        <a:tabLst>
                          <a:tab pos="214630" algn="l"/>
                        </a:tabLst>
                      </a:pPr>
                      <a:r>
                        <a:rPr lang="ar-IQ" sz="1500" dirty="0">
                          <a:effectLst/>
                        </a:rPr>
                        <a:t>خسائر بيع الموجودات .</a:t>
                      </a:r>
                      <a:endParaRPr lang="en-US" sz="1500" dirty="0">
                        <a:effectLst/>
                      </a:endParaRPr>
                    </a:p>
                    <a:p>
                      <a:pPr marL="342900" lvl="0" indent="-342900" algn="justLow" rtl="1">
                        <a:lnSpc>
                          <a:spcPct val="115000"/>
                        </a:lnSpc>
                        <a:spcAft>
                          <a:spcPts val="0"/>
                        </a:spcAft>
                        <a:buFont typeface="+mj-cs"/>
                        <a:buAutoNum type="arabic1Minus"/>
                        <a:tabLst>
                          <a:tab pos="214630" algn="l"/>
                        </a:tabLst>
                      </a:pPr>
                      <a:r>
                        <a:rPr lang="ar-IQ" sz="1500" dirty="0">
                          <a:effectLst/>
                        </a:rPr>
                        <a:t>خسائر بيع المباني والاراضي .</a:t>
                      </a:r>
                      <a:endParaRPr lang="en-US" sz="1500" dirty="0">
                        <a:effectLst/>
                      </a:endParaRPr>
                    </a:p>
                    <a:p>
                      <a:pPr algn="justLow" rtl="1">
                        <a:lnSpc>
                          <a:spcPct val="115000"/>
                        </a:lnSpc>
                        <a:spcAft>
                          <a:spcPts val="0"/>
                        </a:spcAft>
                        <a:tabLst>
                          <a:tab pos="214630" algn="l"/>
                        </a:tabLst>
                      </a:pPr>
                      <a:r>
                        <a:rPr lang="ar-IQ" sz="1500" dirty="0">
                          <a:effectLst/>
                        </a:rPr>
                        <a:t> </a:t>
                      </a:r>
                      <a:endParaRPr lang="en-US" sz="1500" dirty="0">
                        <a:effectLst/>
                      </a:endParaRPr>
                    </a:p>
                    <a:p>
                      <a:pPr marL="248285" indent="-228600" algn="justLow" rtl="1">
                        <a:lnSpc>
                          <a:spcPct val="115000"/>
                        </a:lnSpc>
                        <a:spcAft>
                          <a:spcPts val="0"/>
                        </a:spcAft>
                        <a:tabLst>
                          <a:tab pos="214630" algn="l"/>
                        </a:tabLst>
                      </a:pPr>
                      <a:r>
                        <a:rPr lang="ar-IQ" sz="1500" u="sng" dirty="0">
                          <a:effectLst/>
                        </a:rPr>
                        <a:t>المشتريات</a:t>
                      </a:r>
                      <a:r>
                        <a:rPr lang="ar-IQ" sz="1500" dirty="0">
                          <a:effectLst/>
                        </a:rPr>
                        <a:t> :- </a:t>
                      </a:r>
                      <a:endParaRPr lang="en-US" sz="1500" dirty="0">
                        <a:effectLst/>
                      </a:endParaRPr>
                    </a:p>
                    <a:p>
                      <a:pPr algn="justLow" rtl="1">
                        <a:lnSpc>
                          <a:spcPct val="115000"/>
                        </a:lnSpc>
                        <a:spcAft>
                          <a:spcPts val="0"/>
                        </a:spcAft>
                        <a:tabLst>
                          <a:tab pos="214630" algn="l"/>
                        </a:tabLst>
                      </a:pPr>
                      <a:r>
                        <a:rPr lang="ar-IQ" sz="1500" dirty="0">
                          <a:effectLst/>
                        </a:rPr>
                        <a:t> </a:t>
                      </a:r>
                      <a:endParaRPr lang="en-US" sz="1500" dirty="0">
                        <a:effectLst/>
                      </a:endParaRPr>
                    </a:p>
                    <a:p>
                      <a:pPr algn="justLow" rtl="1">
                        <a:lnSpc>
                          <a:spcPct val="115000"/>
                        </a:lnSpc>
                        <a:spcAft>
                          <a:spcPts val="0"/>
                        </a:spcAft>
                        <a:tabLst>
                          <a:tab pos="214630" algn="l"/>
                        </a:tabLst>
                      </a:pPr>
                      <a:r>
                        <a:rPr lang="ar-IQ" sz="1500" dirty="0">
                          <a:effectLst/>
                        </a:rPr>
                        <a:t> </a:t>
                      </a:r>
                      <a:endParaRPr lang="en-US" sz="1500" dirty="0">
                        <a:effectLst/>
                      </a:endParaRPr>
                    </a:p>
                    <a:p>
                      <a:pPr marL="248285" indent="-228600" algn="justLow" rtl="1">
                        <a:lnSpc>
                          <a:spcPct val="115000"/>
                        </a:lnSpc>
                        <a:spcAft>
                          <a:spcPts val="0"/>
                        </a:spcAft>
                        <a:tabLst>
                          <a:tab pos="214630" algn="l"/>
                        </a:tabLst>
                      </a:pPr>
                      <a:r>
                        <a:rPr lang="ar-IQ" sz="1500" u="sng" dirty="0">
                          <a:effectLst/>
                        </a:rPr>
                        <a:t>اخرى</a:t>
                      </a:r>
                      <a:r>
                        <a:rPr lang="ar-IQ" sz="1500" dirty="0">
                          <a:effectLst/>
                        </a:rPr>
                        <a:t> :- مثل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الفوائد المدينة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مردودات ومسموحات المبيعات .</a:t>
                      </a:r>
                      <a:endParaRPr lang="en-US" sz="1500" dirty="0">
                        <a:effectLst/>
                      </a:endParaRPr>
                    </a:p>
                    <a:p>
                      <a:pPr marL="342900" lvl="0" indent="-342900" algn="justLow" rtl="1">
                        <a:lnSpc>
                          <a:spcPct val="115000"/>
                        </a:lnSpc>
                        <a:spcAft>
                          <a:spcPts val="0"/>
                        </a:spcAft>
                        <a:buFont typeface="Times New Roman"/>
                        <a:buAutoNum type="arabic2Minus"/>
                        <a:tabLst>
                          <a:tab pos="214630" algn="l"/>
                        </a:tabLst>
                      </a:pPr>
                      <a:r>
                        <a:rPr lang="ar-IQ" sz="1500" dirty="0">
                          <a:effectLst/>
                        </a:rPr>
                        <a:t>الخصم المسموح به .</a:t>
                      </a:r>
                      <a:endParaRPr lang="en-US" sz="1500" dirty="0">
                        <a:effectLst/>
                      </a:endParaRPr>
                    </a:p>
                    <a:p>
                      <a:pPr marL="248285" algn="justLow" rtl="1">
                        <a:lnSpc>
                          <a:spcPct val="115000"/>
                        </a:lnSpc>
                        <a:spcAft>
                          <a:spcPts val="0"/>
                        </a:spcAft>
                        <a:tabLst>
                          <a:tab pos="214630" algn="l"/>
                        </a:tabLst>
                      </a:pPr>
                      <a:r>
                        <a:rPr lang="ar-IQ" sz="1500" dirty="0">
                          <a:effectLst/>
                        </a:rPr>
                        <a:t> </a:t>
                      </a:r>
                      <a:endParaRPr lang="en-US" sz="1500" dirty="0">
                        <a:effectLst/>
                        <a:latin typeface="Calibri"/>
                        <a:ea typeface="Calibri"/>
                        <a:cs typeface="Arial"/>
                      </a:endParaRPr>
                    </a:p>
                  </a:txBody>
                  <a:tcPr marL="42095" marR="42095" marT="0" marB="0"/>
                </a:tc>
                <a:tc>
                  <a:txBody>
                    <a:bodyPr/>
                    <a:lstStyle/>
                    <a:p>
                      <a:pPr marL="228600" algn="justLow" rtl="1">
                        <a:lnSpc>
                          <a:spcPct val="115000"/>
                        </a:lnSpc>
                        <a:spcAft>
                          <a:spcPts val="0"/>
                        </a:spcAft>
                        <a:tabLst>
                          <a:tab pos="2589530" algn="l"/>
                        </a:tabLst>
                      </a:pPr>
                      <a:r>
                        <a:rPr lang="en-US" sz="1500" dirty="0">
                          <a:effectLst/>
                        </a:rPr>
                        <a:t> </a:t>
                      </a:r>
                    </a:p>
                    <a:p>
                      <a:pPr marL="342900" lvl="0" indent="-342900" algn="justLow" rtl="1">
                        <a:lnSpc>
                          <a:spcPct val="115000"/>
                        </a:lnSpc>
                        <a:spcAft>
                          <a:spcPts val="0"/>
                        </a:spcAft>
                        <a:buFont typeface="+mj-lt"/>
                        <a:buAutoNum type="arabicPeriod"/>
                        <a:tabLst>
                          <a:tab pos="2589530" algn="l"/>
                        </a:tabLst>
                      </a:pPr>
                      <a:r>
                        <a:rPr lang="ar-IQ" sz="1500" u="sng" dirty="0">
                          <a:effectLst/>
                        </a:rPr>
                        <a:t>الموجودات المتداولة</a:t>
                      </a:r>
                      <a:r>
                        <a:rPr lang="ar-IQ" sz="1500" dirty="0">
                          <a:effectLst/>
                        </a:rPr>
                        <a:t> :- مثل </a:t>
                      </a:r>
                      <a:endParaRPr lang="en-US" sz="1500" dirty="0">
                        <a:effectLst/>
                      </a:endParaRPr>
                    </a:p>
                    <a:p>
                      <a:pPr marL="394970" indent="-180340" algn="justLow" rtl="1">
                        <a:lnSpc>
                          <a:spcPct val="115000"/>
                        </a:lnSpc>
                        <a:spcAft>
                          <a:spcPts val="0"/>
                        </a:spcAft>
                        <a:tabLst>
                          <a:tab pos="2589530" algn="l"/>
                        </a:tabLst>
                      </a:pPr>
                      <a:r>
                        <a:rPr lang="ar-IQ" sz="1500" dirty="0">
                          <a:effectLst/>
                        </a:rPr>
                        <a:t>الصندوق .</a:t>
                      </a:r>
                      <a:endParaRPr lang="en-US" sz="1500" dirty="0">
                        <a:effectLst/>
                      </a:endParaRPr>
                    </a:p>
                    <a:p>
                      <a:pPr marL="394970" indent="-180340" algn="justLow" rtl="1">
                        <a:lnSpc>
                          <a:spcPct val="115000"/>
                        </a:lnSpc>
                        <a:spcAft>
                          <a:spcPts val="0"/>
                        </a:spcAft>
                        <a:tabLst>
                          <a:tab pos="2589530" algn="l"/>
                        </a:tabLst>
                      </a:pPr>
                      <a:r>
                        <a:rPr lang="ar-IQ" sz="1500" dirty="0">
                          <a:effectLst/>
                        </a:rPr>
                        <a:t>المصرف .</a:t>
                      </a:r>
                      <a:endParaRPr lang="en-US" sz="1500" dirty="0">
                        <a:effectLst/>
                      </a:endParaRPr>
                    </a:p>
                    <a:p>
                      <a:pPr marL="394970" indent="-180340" algn="justLow" rtl="1">
                        <a:lnSpc>
                          <a:spcPct val="115000"/>
                        </a:lnSpc>
                        <a:spcAft>
                          <a:spcPts val="0"/>
                        </a:spcAft>
                        <a:tabLst>
                          <a:tab pos="2589530" algn="l"/>
                        </a:tabLst>
                      </a:pPr>
                      <a:r>
                        <a:rPr lang="ar-IQ" sz="1500" dirty="0">
                          <a:effectLst/>
                        </a:rPr>
                        <a:t>المدينون .</a:t>
                      </a:r>
                      <a:endParaRPr lang="en-US" sz="1500" dirty="0">
                        <a:effectLst/>
                      </a:endParaRPr>
                    </a:p>
                    <a:p>
                      <a:pPr marL="394970" indent="-180340" algn="justLow" rtl="1">
                        <a:lnSpc>
                          <a:spcPct val="115000"/>
                        </a:lnSpc>
                        <a:spcAft>
                          <a:spcPts val="0"/>
                        </a:spcAft>
                        <a:tabLst>
                          <a:tab pos="2589530" algn="l"/>
                        </a:tabLst>
                      </a:pPr>
                      <a:r>
                        <a:rPr lang="ar-IQ" sz="1500" dirty="0">
                          <a:effectLst/>
                        </a:rPr>
                        <a:t>اوراق القبض ( أ . ق ) </a:t>
                      </a:r>
                      <a:endParaRPr lang="en-US" sz="1500" dirty="0">
                        <a:effectLst/>
                      </a:endParaRPr>
                    </a:p>
                    <a:p>
                      <a:pPr marL="394970" indent="-180340" algn="justLow" rtl="1">
                        <a:lnSpc>
                          <a:spcPct val="115000"/>
                        </a:lnSpc>
                        <a:spcAft>
                          <a:spcPts val="0"/>
                        </a:spcAft>
                        <a:tabLst>
                          <a:tab pos="2589530" algn="l"/>
                        </a:tabLst>
                      </a:pPr>
                      <a:r>
                        <a:rPr lang="ar-IQ" sz="1500" dirty="0">
                          <a:effectLst/>
                        </a:rPr>
                        <a:t>البضاعة .</a:t>
                      </a:r>
                      <a:endParaRPr lang="en-US" sz="1500" dirty="0">
                        <a:effectLst/>
                      </a:endParaRPr>
                    </a:p>
                    <a:p>
                      <a:pPr marL="394970" indent="-180340" algn="justLow" rtl="1">
                        <a:lnSpc>
                          <a:spcPct val="115000"/>
                        </a:lnSpc>
                        <a:spcAft>
                          <a:spcPts val="0"/>
                        </a:spcAft>
                        <a:tabLst>
                          <a:tab pos="2589530" algn="l"/>
                        </a:tabLst>
                      </a:pPr>
                      <a:r>
                        <a:rPr lang="ar-IQ" sz="1500" dirty="0">
                          <a:effectLst/>
                        </a:rPr>
                        <a:t>مصاريف مدفوعة مقدما .</a:t>
                      </a:r>
                      <a:endParaRPr lang="en-US" sz="1500" dirty="0">
                        <a:effectLst/>
                      </a:endParaRPr>
                    </a:p>
                    <a:p>
                      <a:pPr marL="394970" indent="-180340" algn="justLow" rtl="1">
                        <a:lnSpc>
                          <a:spcPct val="115000"/>
                        </a:lnSpc>
                        <a:spcAft>
                          <a:spcPts val="0"/>
                        </a:spcAft>
                        <a:tabLst>
                          <a:tab pos="2589530" algn="l"/>
                        </a:tabLst>
                      </a:pPr>
                      <a:r>
                        <a:rPr lang="ar-IQ" sz="1500" dirty="0">
                          <a:effectLst/>
                        </a:rPr>
                        <a:t>ايرادات مستحقة . </a:t>
                      </a:r>
                      <a:endParaRPr lang="en-US" sz="1500" dirty="0">
                        <a:effectLst/>
                      </a:endParaRPr>
                    </a:p>
                    <a:p>
                      <a:pPr marL="394970" indent="-180340" algn="justLow" rtl="1">
                        <a:lnSpc>
                          <a:spcPct val="115000"/>
                        </a:lnSpc>
                        <a:spcAft>
                          <a:spcPts val="0"/>
                        </a:spcAft>
                        <a:tabLst>
                          <a:tab pos="2589530" algn="l"/>
                        </a:tabLst>
                      </a:pPr>
                      <a:r>
                        <a:rPr lang="ar-IQ" sz="1500" dirty="0">
                          <a:effectLst/>
                        </a:rPr>
                        <a:t>..... الخ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marL="342900" lvl="0" indent="-342900" algn="justLow" rtl="1">
                        <a:lnSpc>
                          <a:spcPct val="115000"/>
                        </a:lnSpc>
                        <a:spcAft>
                          <a:spcPts val="0"/>
                        </a:spcAft>
                        <a:buFont typeface="+mj-lt"/>
                        <a:buAutoNum type="arabicPeriod"/>
                        <a:tabLst>
                          <a:tab pos="2589530" algn="l"/>
                        </a:tabLst>
                      </a:pPr>
                      <a:r>
                        <a:rPr lang="ar-IQ" sz="1500" u="sng" dirty="0">
                          <a:effectLst/>
                        </a:rPr>
                        <a:t>الموجودات الثابتة</a:t>
                      </a:r>
                      <a:r>
                        <a:rPr lang="ar-IQ" sz="1500" dirty="0">
                          <a:effectLst/>
                        </a:rPr>
                        <a:t> :- مثل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الاراضي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المباني</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الاثاث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السيارات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المكائن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الآلات والمعدات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marL="342900" lvl="0" indent="-342900" algn="justLow" rtl="1">
                        <a:lnSpc>
                          <a:spcPct val="115000"/>
                        </a:lnSpc>
                        <a:spcAft>
                          <a:spcPts val="0"/>
                        </a:spcAft>
                        <a:buFont typeface="+mj-lt"/>
                        <a:buAutoNum type="arabicPeriod"/>
                        <a:tabLst>
                          <a:tab pos="214630" algn="l"/>
                        </a:tabLst>
                      </a:pPr>
                      <a:r>
                        <a:rPr lang="ar-IQ" sz="1500" u="sng" dirty="0">
                          <a:effectLst/>
                        </a:rPr>
                        <a:t>الموجودات غير الملموسة</a:t>
                      </a:r>
                      <a:r>
                        <a:rPr lang="ar-IQ" sz="1500" dirty="0">
                          <a:effectLst/>
                        </a:rPr>
                        <a:t> :-</a:t>
                      </a:r>
                      <a:endParaRPr lang="en-US" sz="1500" dirty="0">
                        <a:effectLst/>
                      </a:endParaRPr>
                    </a:p>
                    <a:p>
                      <a:pPr marL="342900" lvl="0" indent="-342900" algn="justLow" rtl="1">
                        <a:lnSpc>
                          <a:spcPct val="115000"/>
                        </a:lnSpc>
                        <a:spcAft>
                          <a:spcPts val="0"/>
                        </a:spcAft>
                        <a:buFont typeface="+mj-cs"/>
                        <a:buAutoNum type="arabic1Minus"/>
                        <a:tabLst>
                          <a:tab pos="214630" algn="l"/>
                        </a:tabLst>
                      </a:pPr>
                      <a:r>
                        <a:rPr lang="ar-IQ" sz="1500" dirty="0">
                          <a:effectLst/>
                        </a:rPr>
                        <a:t>شهرة المحل </a:t>
                      </a:r>
                      <a:endParaRPr lang="en-US" sz="1500" dirty="0">
                        <a:effectLst/>
                      </a:endParaRPr>
                    </a:p>
                    <a:p>
                      <a:pPr marL="342900" lvl="0" indent="-342900" algn="justLow" rtl="1">
                        <a:lnSpc>
                          <a:spcPct val="115000"/>
                        </a:lnSpc>
                        <a:spcAft>
                          <a:spcPts val="0"/>
                        </a:spcAft>
                        <a:buFont typeface="+mj-cs"/>
                        <a:buAutoNum type="arabic1Minus"/>
                        <a:tabLst>
                          <a:tab pos="214630" algn="l"/>
                        </a:tabLst>
                      </a:pPr>
                      <a:r>
                        <a:rPr lang="ar-IQ" sz="1500" dirty="0">
                          <a:effectLst/>
                        </a:rPr>
                        <a:t>حقوق التأليف . </a:t>
                      </a:r>
                      <a:endParaRPr lang="en-US" sz="1500" dirty="0">
                        <a:effectLst/>
                        <a:latin typeface="Calibri"/>
                        <a:ea typeface="Calibri"/>
                        <a:cs typeface="Arial"/>
                      </a:endParaRPr>
                    </a:p>
                  </a:txBody>
                  <a:tcPr marL="42095" marR="42095" marT="0" marB="0"/>
                </a:tc>
                <a:tc>
                  <a:txBody>
                    <a:bodyPr/>
                    <a:lstStyle/>
                    <a:p>
                      <a:pPr algn="justLow" rtl="1">
                        <a:lnSpc>
                          <a:spcPct val="115000"/>
                        </a:lnSpc>
                        <a:spcAft>
                          <a:spcPts val="0"/>
                        </a:spcAft>
                        <a:tabLst>
                          <a:tab pos="2589530" algn="l"/>
                        </a:tabLst>
                      </a:pPr>
                      <a:r>
                        <a:rPr lang="ar-IQ" sz="1500">
                          <a:effectLst/>
                        </a:rPr>
                        <a:t> </a:t>
                      </a:r>
                      <a:endParaRPr lang="en-US" sz="1500">
                        <a:effectLst/>
                      </a:endParaRPr>
                    </a:p>
                    <a:p>
                      <a:pPr marL="342900" lvl="0" indent="-342900" algn="justLow" rtl="1">
                        <a:lnSpc>
                          <a:spcPct val="115000"/>
                        </a:lnSpc>
                        <a:spcAft>
                          <a:spcPts val="0"/>
                        </a:spcAft>
                        <a:buFont typeface="+mj-lt"/>
                        <a:buAutoNum type="arabicPeriod"/>
                        <a:tabLst>
                          <a:tab pos="2589530" algn="l"/>
                        </a:tabLst>
                      </a:pPr>
                      <a:r>
                        <a:rPr lang="ar-IQ" sz="1500" u="sng">
                          <a:effectLst/>
                        </a:rPr>
                        <a:t>الايرادات</a:t>
                      </a:r>
                      <a:r>
                        <a:rPr lang="ar-IQ" sz="1500">
                          <a:effectLst/>
                        </a:rPr>
                        <a:t> :- مثل </a:t>
                      </a:r>
                      <a:endParaRPr lang="en-US" sz="1500">
                        <a:effectLst/>
                      </a:endParaRPr>
                    </a:p>
                    <a:p>
                      <a:pPr marL="499110" indent="-228600" algn="justLow" rtl="1">
                        <a:lnSpc>
                          <a:spcPct val="115000"/>
                        </a:lnSpc>
                        <a:spcAft>
                          <a:spcPts val="0"/>
                        </a:spcAft>
                        <a:tabLst>
                          <a:tab pos="2589530" algn="l"/>
                        </a:tabLst>
                      </a:pPr>
                      <a:r>
                        <a:rPr lang="ar-IQ" sz="1500">
                          <a:effectLst/>
                        </a:rPr>
                        <a:t>ايرادات العقارات .</a:t>
                      </a:r>
                      <a:endParaRPr lang="en-US" sz="1500">
                        <a:effectLst/>
                      </a:endParaRPr>
                    </a:p>
                    <a:p>
                      <a:pPr marL="499110" indent="-228600" algn="justLow" rtl="1">
                        <a:lnSpc>
                          <a:spcPct val="115000"/>
                        </a:lnSpc>
                        <a:spcAft>
                          <a:spcPts val="0"/>
                        </a:spcAft>
                        <a:tabLst>
                          <a:tab pos="2589530" algn="l"/>
                        </a:tabLst>
                      </a:pPr>
                      <a:r>
                        <a:rPr lang="ar-IQ" sz="1500">
                          <a:effectLst/>
                        </a:rPr>
                        <a:t>............... الخ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marL="342900" lvl="0" indent="-342900" algn="justLow" rtl="1">
                        <a:lnSpc>
                          <a:spcPct val="115000"/>
                        </a:lnSpc>
                        <a:spcAft>
                          <a:spcPts val="0"/>
                        </a:spcAft>
                        <a:buFont typeface="+mj-lt"/>
                        <a:buAutoNum type="arabicPeriod"/>
                        <a:tabLst>
                          <a:tab pos="2589530" algn="l"/>
                        </a:tabLst>
                      </a:pPr>
                      <a:r>
                        <a:rPr lang="ar-IQ" sz="1500" u="sng">
                          <a:effectLst/>
                        </a:rPr>
                        <a:t>الارباح</a:t>
                      </a:r>
                      <a:r>
                        <a:rPr lang="ar-IQ" sz="1500">
                          <a:effectLst/>
                        </a:rPr>
                        <a:t> :- مثل </a:t>
                      </a:r>
                      <a:endParaRPr lang="en-US" sz="1500">
                        <a:effectLst/>
                      </a:endParaRPr>
                    </a:p>
                    <a:p>
                      <a:pPr marL="342900" lvl="0" indent="-342900" algn="justLow" rtl="1">
                        <a:lnSpc>
                          <a:spcPct val="115000"/>
                        </a:lnSpc>
                        <a:spcAft>
                          <a:spcPts val="0"/>
                        </a:spcAft>
                        <a:buFont typeface="+mj-cs"/>
                        <a:buAutoNum type="arabic1Minus"/>
                        <a:tabLst>
                          <a:tab pos="2589530" algn="l"/>
                        </a:tabLst>
                      </a:pPr>
                      <a:r>
                        <a:rPr lang="ar-IQ" sz="1500">
                          <a:effectLst/>
                        </a:rPr>
                        <a:t>ارباح بيع الموجودات الثابتة    ( مثل ارباح بيع المباني او الاراضي او الاثاث ..... الخ )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marL="342900" lvl="0" indent="-342900" algn="justLow" rtl="1">
                        <a:lnSpc>
                          <a:spcPct val="115000"/>
                        </a:lnSpc>
                        <a:spcAft>
                          <a:spcPts val="0"/>
                        </a:spcAft>
                        <a:buFont typeface="+mj-lt"/>
                        <a:buAutoNum type="arabicPeriod"/>
                        <a:tabLst>
                          <a:tab pos="2589530" algn="l"/>
                        </a:tabLst>
                      </a:pPr>
                      <a:r>
                        <a:rPr lang="ar-IQ" sz="1500" u="sng">
                          <a:effectLst/>
                        </a:rPr>
                        <a:t>المبيعات</a:t>
                      </a:r>
                      <a:r>
                        <a:rPr lang="ar-IQ" sz="1500">
                          <a:effectLst/>
                        </a:rPr>
                        <a:t> :-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algn="justLow" rtl="1">
                        <a:lnSpc>
                          <a:spcPct val="115000"/>
                        </a:lnSpc>
                        <a:spcAft>
                          <a:spcPts val="0"/>
                        </a:spcAft>
                        <a:tabLst>
                          <a:tab pos="2589530" algn="l"/>
                        </a:tabLst>
                      </a:pPr>
                      <a:r>
                        <a:rPr lang="ar-IQ" sz="1500">
                          <a:effectLst/>
                        </a:rPr>
                        <a:t> </a:t>
                      </a:r>
                      <a:endParaRPr lang="en-US" sz="1500">
                        <a:effectLst/>
                      </a:endParaRPr>
                    </a:p>
                    <a:p>
                      <a:pPr marL="342900" lvl="0" indent="-342900" algn="justLow" rtl="1">
                        <a:lnSpc>
                          <a:spcPct val="115000"/>
                        </a:lnSpc>
                        <a:spcAft>
                          <a:spcPts val="0"/>
                        </a:spcAft>
                        <a:buFont typeface="+mj-lt"/>
                        <a:buAutoNum type="arabicPeriod"/>
                        <a:tabLst>
                          <a:tab pos="270510" algn="l"/>
                        </a:tabLst>
                      </a:pPr>
                      <a:r>
                        <a:rPr lang="ar-IQ" sz="1500" u="sng">
                          <a:effectLst/>
                        </a:rPr>
                        <a:t>اخرى</a:t>
                      </a:r>
                      <a:r>
                        <a:rPr lang="ar-IQ" sz="1500">
                          <a:effectLst/>
                        </a:rPr>
                        <a:t> :- </a:t>
                      </a:r>
                      <a:endParaRPr lang="en-US" sz="1500">
                        <a:effectLst/>
                      </a:endParaRPr>
                    </a:p>
                    <a:p>
                      <a:pPr marL="342900" lvl="0" indent="-342900" algn="justLow" rtl="1">
                        <a:lnSpc>
                          <a:spcPct val="115000"/>
                        </a:lnSpc>
                        <a:spcAft>
                          <a:spcPts val="0"/>
                        </a:spcAft>
                        <a:buFont typeface="+mj-cs"/>
                        <a:buAutoNum type="arabic1Minus"/>
                        <a:tabLst>
                          <a:tab pos="270510" algn="l"/>
                        </a:tabLst>
                      </a:pPr>
                      <a:r>
                        <a:rPr lang="ar-IQ" sz="1500">
                          <a:effectLst/>
                        </a:rPr>
                        <a:t>الفوائد الدائنة </a:t>
                      </a:r>
                      <a:endParaRPr lang="en-US" sz="1500">
                        <a:effectLst/>
                      </a:endParaRPr>
                    </a:p>
                    <a:p>
                      <a:pPr marL="342900" lvl="0" indent="-342900" algn="justLow" rtl="1">
                        <a:lnSpc>
                          <a:spcPct val="115000"/>
                        </a:lnSpc>
                        <a:spcAft>
                          <a:spcPts val="0"/>
                        </a:spcAft>
                        <a:buFont typeface="+mj-cs"/>
                        <a:buAutoNum type="arabic1Minus"/>
                        <a:tabLst>
                          <a:tab pos="270510" algn="l"/>
                        </a:tabLst>
                      </a:pPr>
                      <a:r>
                        <a:rPr lang="ar-IQ" sz="1500">
                          <a:effectLst/>
                        </a:rPr>
                        <a:t>مردودات ومسموحات المشتريات</a:t>
                      </a:r>
                      <a:endParaRPr lang="en-US" sz="1500">
                        <a:effectLst/>
                      </a:endParaRPr>
                    </a:p>
                    <a:p>
                      <a:pPr marL="342900" lvl="0" indent="-342900" algn="justLow" rtl="1">
                        <a:lnSpc>
                          <a:spcPct val="115000"/>
                        </a:lnSpc>
                        <a:spcAft>
                          <a:spcPts val="0"/>
                        </a:spcAft>
                        <a:buFont typeface="+mj-cs"/>
                        <a:buAutoNum type="arabic1Minus"/>
                        <a:tabLst>
                          <a:tab pos="270510" algn="l"/>
                        </a:tabLst>
                      </a:pPr>
                      <a:r>
                        <a:rPr lang="ar-IQ" sz="1500">
                          <a:effectLst/>
                        </a:rPr>
                        <a:t>الخصم المكتسب . </a:t>
                      </a:r>
                      <a:endParaRPr lang="en-US" sz="1500">
                        <a:effectLst/>
                        <a:latin typeface="Calibri"/>
                        <a:ea typeface="Calibri"/>
                        <a:cs typeface="Arial"/>
                      </a:endParaRPr>
                    </a:p>
                  </a:txBody>
                  <a:tcPr marL="42095" marR="42095" marT="0" marB="0"/>
                </a:tc>
                <a:tc>
                  <a:txBody>
                    <a:bodyPr/>
                    <a:lstStyle/>
                    <a:p>
                      <a:pPr algn="justLow" rtl="1">
                        <a:lnSpc>
                          <a:spcPct val="115000"/>
                        </a:lnSpc>
                        <a:spcAft>
                          <a:spcPts val="0"/>
                        </a:spcAft>
                        <a:tabLst>
                          <a:tab pos="2589530" algn="l"/>
                        </a:tabLst>
                      </a:pPr>
                      <a:r>
                        <a:rPr lang="ar-IQ" sz="1500" dirty="0">
                          <a:effectLst/>
                        </a:rPr>
                        <a:t> </a:t>
                      </a:r>
                      <a:endParaRPr lang="en-US" sz="1500" dirty="0">
                        <a:effectLst/>
                      </a:endParaRPr>
                    </a:p>
                    <a:p>
                      <a:pPr marL="342900" lvl="0" indent="-342900" algn="justLow" rtl="1">
                        <a:lnSpc>
                          <a:spcPct val="115000"/>
                        </a:lnSpc>
                        <a:spcAft>
                          <a:spcPts val="0"/>
                        </a:spcAft>
                        <a:buFont typeface="+mj-lt"/>
                        <a:buAutoNum type="arabicPeriod"/>
                        <a:tabLst>
                          <a:tab pos="2589530" algn="l"/>
                        </a:tabLst>
                      </a:pPr>
                      <a:r>
                        <a:rPr lang="ar-IQ" sz="1500" u="sng" dirty="0">
                          <a:effectLst/>
                        </a:rPr>
                        <a:t>المطلوبات</a:t>
                      </a:r>
                      <a:r>
                        <a:rPr lang="ar-IQ" sz="1500" dirty="0">
                          <a:effectLst/>
                        </a:rPr>
                        <a:t> :- مثل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الدائنون . </a:t>
                      </a:r>
                      <a:endParaRPr lang="en-US" sz="1500" dirty="0">
                        <a:effectLst/>
                      </a:endParaRPr>
                    </a:p>
                    <a:p>
                      <a:pPr marL="342900" lvl="0" indent="-342900" algn="justLow" rtl="1">
                        <a:lnSpc>
                          <a:spcPct val="115000"/>
                        </a:lnSpc>
                        <a:spcAft>
                          <a:spcPts val="0"/>
                        </a:spcAft>
                        <a:buFont typeface="+mj-cs"/>
                        <a:buAutoNum type="arabic1Minus"/>
                        <a:tabLst>
                          <a:tab pos="2589530" algn="l"/>
                        </a:tabLst>
                      </a:pPr>
                      <a:r>
                        <a:rPr lang="ar-IQ" sz="1500" dirty="0">
                          <a:effectLst/>
                        </a:rPr>
                        <a:t>اوراق الدفع ( أ . د )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marL="342900" lvl="0" indent="-342900" algn="justLow" rtl="1">
                        <a:lnSpc>
                          <a:spcPct val="115000"/>
                        </a:lnSpc>
                        <a:spcAft>
                          <a:spcPts val="0"/>
                        </a:spcAft>
                        <a:buFont typeface="+mj-lt"/>
                        <a:buAutoNum type="arabicPeriod"/>
                        <a:tabLst>
                          <a:tab pos="2589530" algn="l"/>
                        </a:tabLst>
                      </a:pPr>
                      <a:r>
                        <a:rPr lang="ar-IQ" sz="1500" u="sng" dirty="0">
                          <a:effectLst/>
                        </a:rPr>
                        <a:t>رأس المال</a:t>
                      </a:r>
                      <a:r>
                        <a:rPr lang="ar-IQ" sz="1500" dirty="0">
                          <a:effectLst/>
                        </a:rPr>
                        <a:t> :-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endParaRPr>
                    </a:p>
                    <a:p>
                      <a:pPr algn="justLow" rtl="1">
                        <a:lnSpc>
                          <a:spcPct val="115000"/>
                        </a:lnSpc>
                        <a:spcAft>
                          <a:spcPts val="0"/>
                        </a:spcAft>
                        <a:tabLst>
                          <a:tab pos="2589530" algn="l"/>
                        </a:tabLst>
                      </a:pPr>
                      <a:r>
                        <a:rPr lang="ar-IQ" sz="1500" dirty="0">
                          <a:effectLst/>
                        </a:rPr>
                        <a:t> </a:t>
                      </a:r>
                      <a:endParaRPr lang="en-US" sz="1500" dirty="0">
                        <a:effectLst/>
                        <a:latin typeface="Calibri"/>
                        <a:ea typeface="Calibri"/>
                        <a:cs typeface="Arial"/>
                      </a:endParaRPr>
                    </a:p>
                  </a:txBody>
                  <a:tcPr marL="42095" marR="42095" marT="0" marB="0"/>
                </a:tc>
              </a:tr>
            </a:tbl>
          </a:graphicData>
        </a:graphic>
      </p:graphicFrame>
    </p:spTree>
    <p:extLst>
      <p:ext uri="{BB962C8B-B14F-4D97-AF65-F5344CB8AC3E}">
        <p14:creationId xmlns:p14="http://schemas.microsoft.com/office/powerpoint/2010/main" val="412604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141522933"/>
              </p:ext>
            </p:extLst>
          </p:nvPr>
        </p:nvGraphicFramePr>
        <p:xfrm>
          <a:off x="2915816" y="3284984"/>
          <a:ext cx="4104456" cy="1296144"/>
        </p:xfrm>
        <a:graphic>
          <a:graphicData uri="http://schemas.openxmlformats.org/drawingml/2006/table">
            <a:tbl>
              <a:tblPr rtl="1" firstRow="1" firstCol="1" bandRow="1">
                <a:tableStyleId>{5C22544A-7EE6-4342-B048-85BDC9FD1C3A}</a:tableStyleId>
              </a:tblPr>
              <a:tblGrid>
                <a:gridCol w="2052228"/>
                <a:gridCol w="2052228"/>
              </a:tblGrid>
              <a:tr h="1296144">
                <a:tc>
                  <a:txBody>
                    <a:bodyPr/>
                    <a:lstStyle/>
                    <a:p>
                      <a:pPr marL="457200" algn="ctr" rtl="1">
                        <a:lnSpc>
                          <a:spcPct val="115000"/>
                        </a:lnSpc>
                        <a:spcAft>
                          <a:spcPts val="0"/>
                        </a:spcAft>
                        <a:tabLst>
                          <a:tab pos="2589530" algn="l"/>
                        </a:tabLst>
                      </a:pPr>
                      <a:r>
                        <a:rPr lang="ar-IQ" sz="2000">
                          <a:effectLst/>
                        </a:rPr>
                        <a:t>مدين</a:t>
                      </a:r>
                      <a:endParaRPr lang="en-US" sz="1100">
                        <a:effectLst/>
                        <a:latin typeface="Calibri"/>
                        <a:ea typeface="Calibri"/>
                        <a:cs typeface="Arial"/>
                      </a:endParaRPr>
                    </a:p>
                  </a:txBody>
                  <a:tcPr marL="68580" marR="68580" marT="0" marB="0" anchor="ctr"/>
                </a:tc>
                <a:tc>
                  <a:txBody>
                    <a:bodyPr/>
                    <a:lstStyle/>
                    <a:p>
                      <a:pPr marL="457200" algn="r" rtl="1">
                        <a:lnSpc>
                          <a:spcPct val="115000"/>
                        </a:lnSpc>
                        <a:spcAft>
                          <a:spcPts val="0"/>
                        </a:spcAft>
                        <a:tabLst>
                          <a:tab pos="2589530" algn="l"/>
                        </a:tabLst>
                      </a:pPr>
                      <a:r>
                        <a:rPr lang="ar-IQ" sz="2000" dirty="0">
                          <a:effectLst/>
                        </a:rPr>
                        <a:t>+ مدين </a:t>
                      </a:r>
                      <a:endParaRPr lang="en-US" sz="1100" dirty="0">
                        <a:effectLst/>
                      </a:endParaRPr>
                    </a:p>
                    <a:p>
                      <a:pPr algn="r" rtl="1">
                        <a:lnSpc>
                          <a:spcPct val="115000"/>
                        </a:lnSpc>
                        <a:spcAft>
                          <a:spcPts val="0"/>
                        </a:spcAft>
                        <a:tabLst>
                          <a:tab pos="2589530" algn="l"/>
                        </a:tabLst>
                      </a:pPr>
                      <a:r>
                        <a:rPr lang="ar-IQ" sz="2000" dirty="0">
                          <a:effectLst/>
                        </a:rPr>
                        <a:t>-  دائن </a:t>
                      </a:r>
                      <a:endParaRPr lang="en-US" sz="1100" dirty="0">
                        <a:effectLst/>
                        <a:latin typeface="Calibri"/>
                        <a:ea typeface="Calibri"/>
                        <a:cs typeface="Arial"/>
                      </a:endParaRPr>
                    </a:p>
                  </a:txBody>
                  <a:tcPr marL="68580" marR="68580" marT="0" marB="0" anchor="ct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1866553063"/>
              </p:ext>
            </p:extLst>
          </p:nvPr>
        </p:nvGraphicFramePr>
        <p:xfrm>
          <a:off x="2987824" y="4941168"/>
          <a:ext cx="4104456" cy="1224136"/>
        </p:xfrm>
        <a:graphic>
          <a:graphicData uri="http://schemas.openxmlformats.org/drawingml/2006/table">
            <a:tbl>
              <a:tblPr rtl="1" firstRow="1" firstCol="1" bandRow="1">
                <a:tableStyleId>{5C22544A-7EE6-4342-B048-85BDC9FD1C3A}</a:tableStyleId>
              </a:tblPr>
              <a:tblGrid>
                <a:gridCol w="2052228"/>
                <a:gridCol w="2052228"/>
              </a:tblGrid>
              <a:tr h="1224136">
                <a:tc>
                  <a:txBody>
                    <a:bodyPr/>
                    <a:lstStyle/>
                    <a:p>
                      <a:pPr marL="457200" algn="ctr" rtl="1">
                        <a:lnSpc>
                          <a:spcPct val="115000"/>
                        </a:lnSpc>
                        <a:spcAft>
                          <a:spcPts val="0"/>
                        </a:spcAft>
                        <a:tabLst>
                          <a:tab pos="2589530" algn="l"/>
                        </a:tabLst>
                      </a:pPr>
                      <a:r>
                        <a:rPr lang="ar-IQ" sz="2000" dirty="0">
                          <a:effectLst/>
                        </a:rPr>
                        <a:t>دائن </a:t>
                      </a:r>
                      <a:endParaRPr lang="en-US" sz="1100" dirty="0">
                        <a:effectLst/>
                        <a:latin typeface="Calibri"/>
                        <a:ea typeface="Calibri"/>
                        <a:cs typeface="Arial"/>
                      </a:endParaRPr>
                    </a:p>
                  </a:txBody>
                  <a:tcPr marL="68580" marR="68580" marT="0" marB="0" anchor="ctr"/>
                </a:tc>
                <a:tc>
                  <a:txBody>
                    <a:bodyPr/>
                    <a:lstStyle/>
                    <a:p>
                      <a:pPr marL="457200" algn="r" rtl="1">
                        <a:lnSpc>
                          <a:spcPct val="115000"/>
                        </a:lnSpc>
                        <a:spcAft>
                          <a:spcPts val="0"/>
                        </a:spcAft>
                        <a:tabLst>
                          <a:tab pos="2589530" algn="l"/>
                        </a:tabLst>
                      </a:pPr>
                      <a:r>
                        <a:rPr lang="ar-IQ" sz="2000" dirty="0">
                          <a:effectLst/>
                        </a:rPr>
                        <a:t>+ دائن </a:t>
                      </a:r>
                      <a:endParaRPr lang="en-US" sz="1100" dirty="0">
                        <a:effectLst/>
                      </a:endParaRPr>
                    </a:p>
                    <a:p>
                      <a:pPr algn="r" rtl="1">
                        <a:lnSpc>
                          <a:spcPct val="115000"/>
                        </a:lnSpc>
                        <a:spcAft>
                          <a:spcPts val="0"/>
                        </a:spcAft>
                        <a:tabLst>
                          <a:tab pos="2589530" algn="l"/>
                        </a:tabLst>
                      </a:pPr>
                      <a:r>
                        <a:rPr lang="ar-IQ" sz="2000" dirty="0">
                          <a:effectLst/>
                        </a:rPr>
                        <a:t>-  مدين </a:t>
                      </a:r>
                      <a:endParaRPr lang="en-US" sz="1100" dirty="0">
                        <a:effectLst/>
                        <a:latin typeface="Calibri"/>
                        <a:ea typeface="Calibri"/>
                        <a:cs typeface="Arial"/>
                      </a:endParaRPr>
                    </a:p>
                  </a:txBody>
                  <a:tcPr marL="68580" marR="68580" marT="0" marB="0" anchor="ctr"/>
                </a:tc>
              </a:tr>
            </a:tbl>
          </a:graphicData>
        </a:graphic>
      </p:graphicFrame>
      <p:sp>
        <p:nvSpPr>
          <p:cNvPr id="4" name="Rectangle 1"/>
          <p:cNvSpPr>
            <a:spLocks noChangeArrowheads="1"/>
          </p:cNvSpPr>
          <p:nvPr/>
        </p:nvSpPr>
        <p:spPr bwMode="auto">
          <a:xfrm>
            <a:off x="-30197" y="219483"/>
            <a:ext cx="91440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2589213" algn="l"/>
              </a:tabLst>
            </a:pPr>
            <a:r>
              <a:rPr kumimoji="0" lang="ar-IQ" b="1" i="0" u="none" strike="noStrike" cap="none" normalizeH="0" baseline="0" dirty="0" smtClean="0">
                <a:ln>
                  <a:noFill/>
                </a:ln>
                <a:solidFill>
                  <a:srgbClr val="FF0000"/>
                </a:solidFill>
                <a:effectLst/>
                <a:latin typeface="Arial" pitchFamily="34" charset="0"/>
                <a:ea typeface="Calibri" pitchFamily="34" charset="0"/>
                <a:cs typeface="DecoType Naskh" pitchFamily="2" charset="-78"/>
              </a:rPr>
              <a:t>ملاحظات مهمة جداً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sng" strike="noStrike" cap="none" normalizeH="0" baseline="0" dirty="0" smtClean="0">
                <a:ln>
                  <a:noFill/>
                </a:ln>
                <a:solidFill>
                  <a:srgbClr val="FF0000"/>
                </a:solidFill>
                <a:effectLst/>
                <a:latin typeface="Arial" pitchFamily="34" charset="0"/>
                <a:ea typeface="Calibri" pitchFamily="34" charset="0"/>
                <a:cs typeface="DecoType Naskh" pitchFamily="2" charset="-78"/>
              </a:rPr>
              <a:t>ملاحظة</a:t>
            </a:r>
            <a:r>
              <a:rPr kumimoji="0" lang="ar-IQ" b="1" i="0" u="none" strike="noStrike" cap="none" normalizeH="0" baseline="0" dirty="0" smtClean="0">
                <a:ln>
                  <a:noFill/>
                </a:ln>
                <a:solidFill>
                  <a:srgbClr val="FF0000"/>
                </a:solidFill>
                <a:effectLst/>
                <a:latin typeface="Arial" pitchFamily="34" charset="0"/>
                <a:ea typeface="Calibri" pitchFamily="34" charset="0"/>
                <a:cs typeface="DecoType Naskh" pitchFamily="2" charset="-78"/>
              </a:rPr>
              <a:t> (1) :-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ان اول نشوء للحساب يكون في </a:t>
            </a:r>
            <a:r>
              <a:rPr kumimoji="0" lang="ar-IQ"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جانبة</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المدين ..... فمثلاً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اول نشوء للمشتريات يكون في الجانب المدين بالقيد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اول نشوء للمبيعات يكون في الجانب الدائن بالقيد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sng" strike="noStrike" cap="none" normalizeH="0" baseline="0" dirty="0" smtClean="0">
                <a:ln>
                  <a:noFill/>
                </a:ln>
                <a:solidFill>
                  <a:srgbClr val="FF0000"/>
                </a:solidFill>
                <a:effectLst/>
                <a:latin typeface="Arial" pitchFamily="34" charset="0"/>
                <a:ea typeface="Calibri" pitchFamily="34" charset="0"/>
                <a:cs typeface="DecoType Naskh" pitchFamily="2" charset="-78"/>
              </a:rPr>
              <a:t>ملاحظة </a:t>
            </a:r>
            <a:r>
              <a:rPr kumimoji="0" lang="ar-IQ" b="1" i="0" u="none" strike="noStrike" cap="none" normalizeH="0" baseline="0" dirty="0" smtClean="0">
                <a:ln>
                  <a:noFill/>
                </a:ln>
                <a:solidFill>
                  <a:srgbClr val="FF0000"/>
                </a:solidFill>
                <a:effectLst/>
                <a:latin typeface="Arial" pitchFamily="34" charset="0"/>
                <a:ea typeface="Calibri" pitchFamily="34" charset="0"/>
                <a:cs typeface="DecoType Naskh" pitchFamily="2" charset="-78"/>
              </a:rPr>
              <a:t>(2)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 حساب مدين اذا زاد يسجل بالقيد المحاسبي بالجانب المدين واذا نقص يسجل بالقيد المحاسبي بالجانب الدائن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كل حساب دائن اذا زاد يسجل بالقيد المحاسبي بالجانب الدائن واذا نقص يسجل بالقيد المحاسبي بالجانب المدين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tab pos="2589213" algn="l"/>
              </a:tabLst>
            </a:pPr>
            <a:r>
              <a:rPr kumimoji="0" lang="ar-IQ" b="1" i="0" u="sng" strike="noStrike" cap="none" normalizeH="0" baseline="0" dirty="0" smtClean="0">
                <a:ln>
                  <a:noFill/>
                </a:ln>
                <a:solidFill>
                  <a:srgbClr val="FF0000"/>
                </a:solidFill>
                <a:effectLst/>
                <a:latin typeface="Arial" pitchFamily="34" charset="0"/>
                <a:ea typeface="Calibri" pitchFamily="34" charset="0"/>
                <a:cs typeface="DecoType Naskh" pitchFamily="2" charset="-78"/>
              </a:rPr>
              <a:t>ملاحظة</a:t>
            </a:r>
            <a:r>
              <a:rPr kumimoji="0" lang="ar-IQ" b="1" i="0" u="none" strike="noStrike" cap="none" normalizeH="0" baseline="0" dirty="0" smtClean="0">
                <a:ln>
                  <a:noFill/>
                </a:ln>
                <a:solidFill>
                  <a:srgbClr val="FF0000"/>
                </a:solidFill>
                <a:effectLst/>
                <a:latin typeface="Arial" pitchFamily="34" charset="0"/>
                <a:ea typeface="Calibri" pitchFamily="34" charset="0"/>
                <a:cs typeface="DecoType Naskh" pitchFamily="2" charset="-78"/>
              </a:rPr>
              <a:t> (3)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القيد المحاسبي الجانب المدين يجب ان يساوي الجانب الدائن .</a:t>
            </a: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08630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028342"/>
            <a:ext cx="9144000" cy="3970318"/>
          </a:xfrm>
          <a:prstGeom prst="rect">
            <a:avLst/>
          </a:prstGeom>
        </p:spPr>
        <p:txBody>
          <a:bodyPr wrap="square">
            <a:spAutoFit/>
          </a:bodyPr>
          <a:lstStyle/>
          <a:p>
            <a:pPr lvl="0"/>
            <a:r>
              <a:rPr lang="ar-IQ" b="1" dirty="0"/>
              <a:t>اهم العمليات المحاسبية :- </a:t>
            </a:r>
            <a:endParaRPr lang="en-US" dirty="0"/>
          </a:p>
          <a:p>
            <a:r>
              <a:rPr lang="ar-IQ" b="1" dirty="0"/>
              <a:t>                  فيما يلي اهم العمليات المحاسبية التي تجري في الوحدة الاقتصادية وهي كالاتي :- </a:t>
            </a:r>
            <a:endParaRPr lang="en-US" dirty="0"/>
          </a:p>
          <a:p>
            <a:pPr lvl="0"/>
            <a:r>
              <a:rPr lang="ar-IQ" b="1" dirty="0"/>
              <a:t>بداية العمل التجاري </a:t>
            </a:r>
            <a:endParaRPr lang="en-US" dirty="0"/>
          </a:p>
          <a:p>
            <a:pPr lvl="0"/>
            <a:r>
              <a:rPr lang="ar-IQ" b="1" dirty="0"/>
              <a:t>المشتريات البضاعة لغرض البيع </a:t>
            </a:r>
            <a:endParaRPr lang="en-US" dirty="0"/>
          </a:p>
          <a:p>
            <a:pPr lvl="0"/>
            <a:r>
              <a:rPr lang="ar-IQ" b="1" dirty="0"/>
              <a:t>المبيعات (البضاعة )</a:t>
            </a:r>
            <a:endParaRPr lang="en-US" dirty="0"/>
          </a:p>
          <a:p>
            <a:pPr lvl="0"/>
            <a:r>
              <a:rPr lang="ar-IQ" b="1" dirty="0"/>
              <a:t>شراء وبيع الموجودات الثابتة ( لتسيير اعمال المنشأة ) </a:t>
            </a:r>
            <a:endParaRPr lang="en-US" dirty="0"/>
          </a:p>
          <a:p>
            <a:pPr lvl="0"/>
            <a:r>
              <a:rPr lang="ar-IQ" b="1" dirty="0"/>
              <a:t>المصروفات </a:t>
            </a:r>
            <a:endParaRPr lang="en-US" dirty="0"/>
          </a:p>
          <a:p>
            <a:pPr lvl="0"/>
            <a:r>
              <a:rPr lang="ar-IQ" b="1" dirty="0"/>
              <a:t>الايرادات </a:t>
            </a:r>
            <a:endParaRPr lang="en-US" dirty="0"/>
          </a:p>
          <a:p>
            <a:pPr lvl="0"/>
            <a:r>
              <a:rPr lang="ar-IQ" b="1" dirty="0"/>
              <a:t>المدينون </a:t>
            </a:r>
            <a:endParaRPr lang="en-US" dirty="0"/>
          </a:p>
          <a:p>
            <a:pPr lvl="0"/>
            <a:r>
              <a:rPr lang="ar-IQ" b="1" dirty="0"/>
              <a:t>الدائنون </a:t>
            </a:r>
            <a:endParaRPr lang="en-US" dirty="0"/>
          </a:p>
          <a:p>
            <a:pPr lvl="0"/>
            <a:r>
              <a:rPr lang="ar-IQ" b="1" dirty="0"/>
              <a:t>المسحوبات الشخصية </a:t>
            </a:r>
            <a:endParaRPr lang="en-US" dirty="0"/>
          </a:p>
          <a:p>
            <a:pPr lvl="0"/>
            <a:r>
              <a:rPr lang="ar-IQ" b="1" dirty="0"/>
              <a:t>الاضافات على رأس المال </a:t>
            </a:r>
            <a:endParaRPr lang="en-US" dirty="0"/>
          </a:p>
          <a:p>
            <a:r>
              <a:rPr lang="ar-IQ" b="1" dirty="0"/>
              <a:t>كما وترتبط بكل عملية من العمليات اعلاه حالات معينة خاصة بالمعالجة المحاسبية                           </a:t>
            </a:r>
            <a:r>
              <a:rPr lang="ar-IQ" b="1" dirty="0" smtClean="0"/>
              <a:t>                                  </a:t>
            </a:r>
            <a:r>
              <a:rPr lang="ar-IQ" b="1" dirty="0"/>
              <a:t>( تسجيل القيد المحاسبي ) وسنتناول في أدناه شيء من التفصيل لهذه الحالات وكالاتي :-  </a:t>
            </a:r>
            <a:endParaRPr lang="en-US" dirty="0"/>
          </a:p>
        </p:txBody>
      </p:sp>
    </p:spTree>
    <p:extLst>
      <p:ext uri="{BB962C8B-B14F-4D97-AF65-F5344CB8AC3E}">
        <p14:creationId xmlns:p14="http://schemas.microsoft.com/office/powerpoint/2010/main" val="3585401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885487680"/>
              </p:ext>
            </p:extLst>
          </p:nvPr>
        </p:nvGraphicFramePr>
        <p:xfrm>
          <a:off x="755576" y="1673352"/>
          <a:ext cx="8155977" cy="2259704"/>
        </p:xfrm>
        <a:graphic>
          <a:graphicData uri="http://schemas.openxmlformats.org/drawingml/2006/table">
            <a:tbl>
              <a:tblPr rtl="1" firstRow="1" firstCol="1" bandRow="1">
                <a:tableStyleId>{5C22544A-7EE6-4342-B048-85BDC9FD1C3A}</a:tableStyleId>
              </a:tblPr>
              <a:tblGrid>
                <a:gridCol w="7591229"/>
                <a:gridCol w="564748"/>
              </a:tblGrid>
              <a:tr h="2259704">
                <a:tc>
                  <a:txBody>
                    <a:bodyPr/>
                    <a:lstStyle/>
                    <a:p>
                      <a:pPr marL="457200" algn="r" rtl="1">
                        <a:lnSpc>
                          <a:spcPct val="115000"/>
                        </a:lnSpc>
                        <a:spcAft>
                          <a:spcPts val="0"/>
                        </a:spcAft>
                      </a:pPr>
                      <a:r>
                        <a:rPr lang="ar-IQ" sz="1800" dirty="0">
                          <a:effectLst/>
                        </a:rPr>
                        <a:t>        100000 من حـ / الصندوق </a:t>
                      </a:r>
                      <a:endParaRPr lang="en-US" sz="1800" dirty="0">
                        <a:effectLst/>
                      </a:endParaRPr>
                    </a:p>
                    <a:p>
                      <a:pPr marL="457200" algn="r" rtl="1">
                        <a:lnSpc>
                          <a:spcPct val="115000"/>
                        </a:lnSpc>
                        <a:spcAft>
                          <a:spcPts val="0"/>
                        </a:spcAft>
                      </a:pPr>
                      <a:r>
                        <a:rPr lang="ar-IQ" sz="1800" dirty="0">
                          <a:effectLst/>
                        </a:rPr>
                        <a:t>                   100000 الى حـ / رأس المال </a:t>
                      </a:r>
                      <a:endParaRPr lang="en-US" sz="1800" dirty="0">
                        <a:effectLst/>
                      </a:endParaRPr>
                    </a:p>
                    <a:p>
                      <a:pPr marL="457200" algn="ctr" rtl="1">
                        <a:lnSpc>
                          <a:spcPct val="115000"/>
                        </a:lnSpc>
                        <a:spcAft>
                          <a:spcPts val="0"/>
                        </a:spcAft>
                      </a:pPr>
                      <a:r>
                        <a:rPr lang="ar-IQ" sz="1800" dirty="0">
                          <a:effectLst/>
                        </a:rPr>
                        <a:t>ـــــــــــــــــــــــــــــــــــــــــــــــــــــــــــــــــــــــــــــــــ</a:t>
                      </a:r>
                      <a:endParaRPr lang="en-US" sz="1800" dirty="0">
                        <a:effectLst/>
                      </a:endParaRPr>
                    </a:p>
                    <a:p>
                      <a:pPr marL="457200" algn="ctr" rtl="1">
                        <a:lnSpc>
                          <a:spcPct val="115000"/>
                        </a:lnSpc>
                        <a:spcAft>
                          <a:spcPts val="0"/>
                        </a:spcAft>
                      </a:pPr>
                      <a:r>
                        <a:rPr lang="ar-IQ" sz="1800" dirty="0">
                          <a:effectLst/>
                        </a:rPr>
                        <a:t>بداية العمل التجاري  </a:t>
                      </a:r>
                      <a:endParaRPr lang="en-US" sz="18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IQ" sz="1800" dirty="0">
                          <a:effectLst/>
                        </a:rPr>
                        <a:t> </a:t>
                      </a:r>
                      <a:endParaRPr lang="en-US" sz="1800" dirty="0">
                        <a:effectLst/>
                        <a:latin typeface="Calibri"/>
                        <a:ea typeface="Calibri"/>
                        <a:cs typeface="Arial"/>
                      </a:endParaRPr>
                    </a:p>
                  </a:txBody>
                  <a:tcPr marL="68580" marR="68580" marT="0" marB="0"/>
                </a:tc>
              </a:tr>
            </a:tbl>
          </a:graphicData>
        </a:graphic>
      </p:graphicFrame>
      <p:sp>
        <p:nvSpPr>
          <p:cNvPr id="6" name="Rectangle 2"/>
          <p:cNvSpPr>
            <a:spLocks noChangeArrowheads="1"/>
          </p:cNvSpPr>
          <p:nvPr/>
        </p:nvSpPr>
        <p:spPr bwMode="auto">
          <a:xfrm>
            <a:off x="0" y="188640"/>
            <a:ext cx="89115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rgbClr val="7030A0"/>
                </a:solidFill>
                <a:effectLst/>
                <a:latin typeface="Calibri" pitchFamily="34" charset="0"/>
                <a:ea typeface="Calibri" pitchFamily="34" charset="0"/>
                <a:cs typeface="Arial" pitchFamily="34" charset="0"/>
              </a:rPr>
              <a:t>بداية العمل التجاري :-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وهناك عدة حالات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ابتدأ احد التجار عملة التجاري برأس مال قدرة 100000 دينار اودع في الصندوق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463"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9673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284124346"/>
              </p:ext>
            </p:extLst>
          </p:nvPr>
        </p:nvGraphicFramePr>
        <p:xfrm>
          <a:off x="2771800" y="1268760"/>
          <a:ext cx="5839406" cy="1888356"/>
        </p:xfrm>
        <a:graphic>
          <a:graphicData uri="http://schemas.openxmlformats.org/drawingml/2006/table">
            <a:tbl>
              <a:tblPr rtl="1" firstRow="1" firstCol="1" bandRow="1">
                <a:tableStyleId>{5C22544A-7EE6-4342-B048-85BDC9FD1C3A}</a:tableStyleId>
              </a:tblPr>
              <a:tblGrid>
                <a:gridCol w="5435065"/>
                <a:gridCol w="404341"/>
              </a:tblGrid>
              <a:tr h="1888356">
                <a:tc>
                  <a:txBody>
                    <a:bodyPr/>
                    <a:lstStyle/>
                    <a:p>
                      <a:pPr marL="457200" algn="r" rtl="1">
                        <a:lnSpc>
                          <a:spcPct val="115000"/>
                        </a:lnSpc>
                        <a:spcAft>
                          <a:spcPts val="0"/>
                        </a:spcAft>
                      </a:pPr>
                      <a:r>
                        <a:rPr lang="ar-IQ" sz="1800" dirty="0">
                          <a:effectLst/>
                        </a:rPr>
                        <a:t>        100000 من حـ / البنك </a:t>
                      </a:r>
                      <a:endParaRPr lang="en-US" sz="1800" dirty="0">
                        <a:effectLst/>
                      </a:endParaRPr>
                    </a:p>
                    <a:p>
                      <a:pPr marL="457200" algn="r" rtl="1">
                        <a:lnSpc>
                          <a:spcPct val="115000"/>
                        </a:lnSpc>
                        <a:spcAft>
                          <a:spcPts val="0"/>
                        </a:spcAft>
                      </a:pPr>
                      <a:r>
                        <a:rPr lang="ar-IQ" sz="1800" dirty="0">
                          <a:effectLst/>
                        </a:rPr>
                        <a:t>                   100000 الى حـ / رأس المال </a:t>
                      </a:r>
                      <a:endParaRPr lang="en-US" sz="1800" dirty="0">
                        <a:effectLst/>
                      </a:endParaRPr>
                    </a:p>
                    <a:p>
                      <a:pPr marL="457200" algn="ctr" rtl="1">
                        <a:lnSpc>
                          <a:spcPct val="115000"/>
                        </a:lnSpc>
                        <a:spcAft>
                          <a:spcPts val="0"/>
                        </a:spcAft>
                      </a:pPr>
                      <a:r>
                        <a:rPr lang="ar-IQ" sz="1800" dirty="0">
                          <a:effectLst/>
                        </a:rPr>
                        <a:t>ـــــــــــــــــــــــــــــــــــــــــــــــــــــــــــــــــــــــــــــــــ</a:t>
                      </a:r>
                      <a:endParaRPr lang="en-US" sz="1800" dirty="0">
                        <a:effectLst/>
                      </a:endParaRPr>
                    </a:p>
                    <a:p>
                      <a:pPr marL="457200" algn="ctr" rtl="1">
                        <a:lnSpc>
                          <a:spcPct val="115000"/>
                        </a:lnSpc>
                        <a:spcAft>
                          <a:spcPts val="0"/>
                        </a:spcAft>
                      </a:pPr>
                      <a:r>
                        <a:rPr lang="ar-IQ" sz="1800" dirty="0">
                          <a:effectLst/>
                        </a:rPr>
                        <a:t>بداية العمل التجاري  </a:t>
                      </a:r>
                      <a:endParaRPr lang="en-US" sz="18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IQ" sz="1800" dirty="0">
                          <a:effectLst/>
                        </a:rPr>
                        <a:t> </a:t>
                      </a:r>
                      <a:endParaRPr lang="en-US" sz="18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162526" y="251266"/>
            <a:ext cx="8964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ابتدأ احد التجار عملة التجاري برأس مال قدرة 100000 دينار اودع في البنك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463"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8104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139743"/>
            <a:ext cx="8496944" cy="7325082"/>
          </a:xfrm>
          <a:prstGeom prst="rect">
            <a:avLst/>
          </a:prstGeom>
        </p:spPr>
        <p:txBody>
          <a:bodyPr wrap="square">
            <a:spAutoFit/>
          </a:bodyPr>
          <a:lstStyle/>
          <a:p>
            <a:pPr lvl="0" algn="just"/>
            <a:endParaRPr lang="ar-IQ" sz="2000" b="1" dirty="0" smtClean="0">
              <a:latin typeface="Simplified Arabic" panose="02020603050405020304" pitchFamily="18" charset="-78"/>
              <a:cs typeface="Simplified Arabic" panose="02020603050405020304" pitchFamily="18" charset="-78"/>
            </a:endParaRPr>
          </a:p>
          <a:p>
            <a:pPr lvl="0" algn="just"/>
            <a:r>
              <a:rPr lang="ar-IQ" sz="2000" b="1" dirty="0" smtClean="0">
                <a:latin typeface="Simplified Arabic" panose="02020603050405020304" pitchFamily="18" charset="-78"/>
                <a:cs typeface="Simplified Arabic" panose="02020603050405020304" pitchFamily="18" charset="-78"/>
              </a:rPr>
              <a:t>وسيتم </a:t>
            </a:r>
            <a:r>
              <a:rPr lang="ar-IQ" sz="2000" b="1" dirty="0">
                <a:latin typeface="Simplified Arabic" panose="02020603050405020304" pitchFamily="18" charset="-78"/>
                <a:cs typeface="Simplified Arabic" panose="02020603050405020304" pitchFamily="18" charset="-78"/>
              </a:rPr>
              <a:t>التطرق الى كيفية التعامل مع المعاملات وفق الدورة المحاسبية :-</a:t>
            </a:r>
            <a:endParaRPr lang="en-US" sz="2000" dirty="0">
              <a:latin typeface="Simplified Arabic" panose="02020603050405020304" pitchFamily="18" charset="-78"/>
              <a:cs typeface="Simplified Arabic" panose="02020603050405020304" pitchFamily="18" charset="-78"/>
            </a:endParaRPr>
          </a:p>
          <a:p>
            <a:pPr lvl="0" algn="just"/>
            <a:r>
              <a:rPr lang="ar-IQ" sz="2000" b="1" dirty="0">
                <a:latin typeface="Simplified Arabic" panose="02020603050405020304" pitchFamily="18" charset="-78"/>
                <a:cs typeface="Simplified Arabic" panose="02020603050405020304" pitchFamily="18" charset="-78"/>
              </a:rPr>
              <a:t>تسجيل العمليات المالية : يقصد بعملية التسجيل هو اثبات العمليات المختلفة ذات القيم المالية والتي لها آثار اقتصادية على الشركة ويتم التسجيل وفقا للتسلسل التاريخي اي يتم الاثبات اول </a:t>
            </a:r>
            <a:r>
              <a:rPr lang="ar-IQ" sz="2000" b="1" dirty="0" err="1">
                <a:latin typeface="Simplified Arabic" panose="02020603050405020304" pitchFamily="18" charset="-78"/>
                <a:cs typeface="Simplified Arabic" panose="02020603050405020304" pitchFamily="18" charset="-78"/>
              </a:rPr>
              <a:t>باول</a:t>
            </a:r>
            <a:r>
              <a:rPr lang="ar-IQ" sz="2000" b="1" dirty="0">
                <a:latin typeface="Simplified Arabic" panose="02020603050405020304" pitchFamily="18" charset="-78"/>
                <a:cs typeface="Simplified Arabic" panose="02020603050405020304" pitchFamily="18" charset="-78"/>
              </a:rPr>
              <a:t> لغرض معرفة اثر العمليات على نتيجة النشاط من ربح او خسارة خلال فترة زمنية معينة والمركز المالي للشركة في نهاية الفترة . </a:t>
            </a:r>
            <a:endParaRPr lang="en-US" sz="2000" dirty="0">
              <a:latin typeface="Simplified Arabic" panose="02020603050405020304" pitchFamily="18" charset="-78"/>
              <a:cs typeface="Simplified Arabic" panose="02020603050405020304" pitchFamily="18" charset="-78"/>
            </a:endParaRPr>
          </a:p>
          <a:p>
            <a:pPr algn="just"/>
            <a:r>
              <a:rPr lang="ar-IQ" sz="2000" b="1" dirty="0">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ويختلف </a:t>
            </a:r>
            <a:r>
              <a:rPr lang="ar-IQ" sz="2000" b="1" dirty="0">
                <a:latin typeface="Simplified Arabic" panose="02020603050405020304" pitchFamily="18" charset="-78"/>
                <a:cs typeface="Simplified Arabic" panose="02020603050405020304" pitchFamily="18" charset="-78"/>
              </a:rPr>
              <a:t>الاسلوب او الطريقة التي تتبع في تسجيل العمليات المالية بالسجلات طبقا للطريقة المستخدمة من قبل الشركة وهناك طريقتان لتسجيل العمليات ذات القيم المالية </a:t>
            </a:r>
            <a:r>
              <a:rPr lang="ar-IQ" sz="2000" b="1" dirty="0" smtClean="0">
                <a:latin typeface="Simplified Arabic" panose="02020603050405020304" pitchFamily="18" charset="-78"/>
                <a:cs typeface="Simplified Arabic" panose="02020603050405020304" pitchFamily="18" charset="-78"/>
              </a:rPr>
              <a:t>.</a:t>
            </a:r>
          </a:p>
          <a:p>
            <a:pPr algn="just"/>
            <a:endParaRPr lang="en-US" sz="2000" dirty="0">
              <a:latin typeface="Simplified Arabic" panose="02020603050405020304" pitchFamily="18" charset="-78"/>
              <a:cs typeface="Simplified Arabic" panose="02020603050405020304" pitchFamily="18" charset="-78"/>
            </a:endParaRPr>
          </a:p>
          <a:p>
            <a:pPr lvl="0" algn="just"/>
            <a:r>
              <a:rPr lang="ar-IQ" sz="2000" b="1" dirty="0" smtClean="0">
                <a:latin typeface="Simplified Arabic" panose="02020603050405020304" pitchFamily="18" charset="-78"/>
                <a:cs typeface="Simplified Arabic" panose="02020603050405020304" pitchFamily="18" charset="-78"/>
              </a:rPr>
              <a:t>1- طريقة </a:t>
            </a:r>
            <a:r>
              <a:rPr lang="ar-IQ" sz="2000" b="1" dirty="0">
                <a:latin typeface="Simplified Arabic" panose="02020603050405020304" pitchFamily="18" charset="-78"/>
                <a:cs typeface="Simplified Arabic" panose="02020603050405020304" pitchFamily="18" charset="-78"/>
              </a:rPr>
              <a:t>القيد المفرد ( نظرية القيد المفرد ) </a:t>
            </a:r>
            <a:r>
              <a:rPr lang="ar-IQ" sz="2000" b="1" dirty="0" smtClean="0">
                <a:latin typeface="Simplified Arabic" panose="02020603050405020304" pitchFamily="18" charset="-78"/>
                <a:cs typeface="Simplified Arabic" panose="02020603050405020304" pitchFamily="18" charset="-78"/>
              </a:rPr>
              <a:t>: </a:t>
            </a:r>
            <a:r>
              <a:rPr lang="ar-IQ" sz="2000" b="1" dirty="0">
                <a:latin typeface="Simplified Arabic" panose="02020603050405020304" pitchFamily="18" charset="-78"/>
                <a:cs typeface="Simplified Arabic" panose="02020603050405020304" pitchFamily="18" charset="-78"/>
              </a:rPr>
              <a:t>تستخدم هذه الطريقة في الشركات الفردية الصغيرة وتستند على فكرة اساسها ان الذمة المالية للشركة لا تنفصل عن ذمة المالك اي لا توجد شخصية اعتبارية معنوية للشركة وبالتالي يتم تسجيل الطرف الخارجي فقط .</a:t>
            </a:r>
            <a:endParaRPr lang="en-US" sz="2000" dirty="0">
              <a:latin typeface="Simplified Arabic" panose="02020603050405020304" pitchFamily="18" charset="-78"/>
              <a:cs typeface="Simplified Arabic" panose="02020603050405020304" pitchFamily="18" charset="-78"/>
            </a:endParaRPr>
          </a:p>
          <a:p>
            <a:pPr algn="just"/>
            <a:r>
              <a:rPr lang="ar-IQ" sz="2000" b="1" dirty="0">
                <a:latin typeface="Simplified Arabic" panose="02020603050405020304" pitchFamily="18" charset="-78"/>
                <a:cs typeface="Simplified Arabic" panose="02020603050405020304" pitchFamily="18" charset="-78"/>
              </a:rPr>
              <a:t> </a:t>
            </a:r>
            <a:r>
              <a:rPr lang="ar-IQ" sz="2000" b="1" dirty="0" smtClean="0">
                <a:latin typeface="Simplified Arabic" panose="02020603050405020304" pitchFamily="18" charset="-78"/>
                <a:cs typeface="Simplified Arabic" panose="02020603050405020304" pitchFamily="18" charset="-78"/>
              </a:rPr>
              <a:t>وتعد العمليات بموجب هذه الطريقة غير كاملة </a:t>
            </a:r>
            <a:r>
              <a:rPr lang="ar-IQ" sz="2000" b="1" dirty="0" err="1" smtClean="0">
                <a:latin typeface="Simplified Arabic" panose="02020603050405020304" pitchFamily="18" charset="-78"/>
                <a:cs typeface="Simplified Arabic" panose="02020603050405020304" pitchFamily="18" charset="-78"/>
              </a:rPr>
              <a:t>ولاتكفي</a:t>
            </a:r>
            <a:r>
              <a:rPr lang="ar-IQ" sz="2000" b="1" dirty="0" smtClean="0">
                <a:latin typeface="Simplified Arabic" panose="02020603050405020304" pitchFamily="18" charset="-78"/>
                <a:cs typeface="Simplified Arabic" panose="02020603050405020304" pitchFamily="18" charset="-78"/>
              </a:rPr>
              <a:t> لاستخراج مركزها المالي والارباح او الخسائر المتحققة ، إلا بمقارنة رأس المال اول المدة المالية برأس المال في نهاية المدة المالية او اللحظة المراد فيها استخراج رأس المال والأرباح او الخسائر ويتم ذلك من خلال المعادلات الآتية :</a:t>
            </a:r>
          </a:p>
          <a:p>
            <a:pPr algn="just"/>
            <a:endParaRPr lang="ar-IQ" sz="2000" b="1" dirty="0" smtClean="0">
              <a:latin typeface="Simplified Arabic" panose="02020603050405020304" pitchFamily="18" charset="-78"/>
              <a:cs typeface="Simplified Arabic" panose="02020603050405020304" pitchFamily="18" charset="-78"/>
            </a:endParaRPr>
          </a:p>
          <a:p>
            <a:pPr algn="just"/>
            <a:r>
              <a:rPr lang="ar-IQ" sz="2000" b="1" dirty="0" smtClean="0">
                <a:latin typeface="Simplified Arabic" panose="02020603050405020304" pitchFamily="18" charset="-78"/>
                <a:cs typeface="Simplified Arabic" panose="02020603050405020304" pitchFamily="18" charset="-78"/>
              </a:rPr>
              <a:t>رأس المال اول المدة = الموجودات اول المدة – المطلوبات اول المدة </a:t>
            </a:r>
          </a:p>
          <a:p>
            <a:pPr algn="just"/>
            <a:r>
              <a:rPr lang="ar-IQ" sz="2000" b="1" dirty="0" smtClean="0">
                <a:latin typeface="Simplified Arabic" panose="02020603050405020304" pitchFamily="18" charset="-78"/>
                <a:cs typeface="Simplified Arabic" panose="02020603050405020304" pitchFamily="18" charset="-78"/>
              </a:rPr>
              <a:t>رأس المال اخر المدة = الموجودات أخر المدة – المطلوبات اخر المدة </a:t>
            </a:r>
          </a:p>
          <a:p>
            <a:pPr algn="just"/>
            <a:r>
              <a:rPr lang="ar-IQ" sz="2000" b="1" dirty="0" smtClean="0">
                <a:latin typeface="Simplified Arabic" panose="02020603050405020304" pitchFamily="18" charset="-78"/>
                <a:cs typeface="Simplified Arabic" panose="02020603050405020304" pitchFamily="18" charset="-78"/>
              </a:rPr>
              <a:t>صافي الربح ( الخسارة) = رأس المال أخر المدة – ( رأس المال أول المدة + الإضافات – المسحوبات)</a:t>
            </a:r>
            <a:endParaRPr lang="en-US" sz="2000" dirty="0">
              <a:latin typeface="Simplified Arabic" panose="02020603050405020304" pitchFamily="18" charset="-78"/>
              <a:cs typeface="Simplified Arabic" panose="02020603050405020304" pitchFamily="18" charset="-78"/>
            </a:endParaRPr>
          </a:p>
          <a:p>
            <a:pPr lvl="0" algn="just"/>
            <a:endParaRPr lang="ar-IQ" b="1" dirty="0"/>
          </a:p>
          <a:p>
            <a:pPr lvl="0" algn="just"/>
            <a:endParaRPr lang="ar-IQ" b="1" dirty="0" smtClean="0"/>
          </a:p>
          <a:p>
            <a:pPr lvl="0" algn="just"/>
            <a:endParaRPr lang="ar-IQ" b="1" dirty="0"/>
          </a:p>
          <a:p>
            <a:pPr lvl="0" algn="just"/>
            <a:endParaRPr lang="ar-IQ" b="1" dirty="0" smtClean="0"/>
          </a:p>
          <a:p>
            <a:pPr lvl="0" algn="just"/>
            <a:endParaRPr lang="en-US" dirty="0"/>
          </a:p>
        </p:txBody>
      </p:sp>
    </p:spTree>
    <p:extLst>
      <p:ext uri="{BB962C8B-B14F-4D97-AF65-F5344CB8AC3E}">
        <p14:creationId xmlns:p14="http://schemas.microsoft.com/office/powerpoint/2010/main" val="3760877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308414949"/>
              </p:ext>
            </p:extLst>
          </p:nvPr>
        </p:nvGraphicFramePr>
        <p:xfrm>
          <a:off x="1619672" y="1196752"/>
          <a:ext cx="6643187" cy="2088232"/>
        </p:xfrm>
        <a:graphic>
          <a:graphicData uri="http://schemas.openxmlformats.org/drawingml/2006/table">
            <a:tbl>
              <a:tblPr rtl="1" firstRow="1" firstCol="1" bandRow="1">
                <a:tableStyleId>{5C22544A-7EE6-4342-B048-85BDC9FD1C3A}</a:tableStyleId>
              </a:tblPr>
              <a:tblGrid>
                <a:gridCol w="6183190"/>
                <a:gridCol w="459997"/>
              </a:tblGrid>
              <a:tr h="2088232">
                <a:tc>
                  <a:txBody>
                    <a:bodyPr/>
                    <a:lstStyle/>
                    <a:p>
                      <a:pPr marL="457200" algn="r" rtl="1">
                        <a:lnSpc>
                          <a:spcPct val="115000"/>
                        </a:lnSpc>
                        <a:spcAft>
                          <a:spcPts val="0"/>
                        </a:spcAft>
                      </a:pPr>
                      <a:r>
                        <a:rPr lang="ar-IQ" sz="1800" dirty="0">
                          <a:effectLst/>
                        </a:rPr>
                        <a:t>                      من مذكورين </a:t>
                      </a:r>
                      <a:endParaRPr lang="en-US" sz="1800" dirty="0">
                        <a:effectLst/>
                      </a:endParaRPr>
                    </a:p>
                    <a:p>
                      <a:pPr marL="457200" algn="r" rtl="1">
                        <a:lnSpc>
                          <a:spcPct val="115000"/>
                        </a:lnSpc>
                        <a:spcAft>
                          <a:spcPts val="0"/>
                        </a:spcAft>
                      </a:pPr>
                      <a:r>
                        <a:rPr lang="ar-IQ" sz="1800" dirty="0">
                          <a:effectLst/>
                        </a:rPr>
                        <a:t>             40000 من حـ / الصندوق </a:t>
                      </a:r>
                      <a:endParaRPr lang="en-US" sz="1800" dirty="0">
                        <a:effectLst/>
                      </a:endParaRPr>
                    </a:p>
                    <a:p>
                      <a:pPr marL="457200" algn="r" rtl="1">
                        <a:lnSpc>
                          <a:spcPct val="115000"/>
                        </a:lnSpc>
                        <a:spcAft>
                          <a:spcPts val="0"/>
                        </a:spcAft>
                      </a:pPr>
                      <a:r>
                        <a:rPr lang="ar-IQ" sz="1800" dirty="0">
                          <a:effectLst/>
                        </a:rPr>
                        <a:t>             60000 من حـ / البنك</a:t>
                      </a:r>
                      <a:endParaRPr lang="en-US" sz="1800" dirty="0">
                        <a:effectLst/>
                      </a:endParaRPr>
                    </a:p>
                    <a:p>
                      <a:pPr marL="457200" algn="r" rtl="1">
                        <a:lnSpc>
                          <a:spcPct val="115000"/>
                        </a:lnSpc>
                        <a:spcAft>
                          <a:spcPts val="0"/>
                        </a:spcAft>
                      </a:pPr>
                      <a:r>
                        <a:rPr lang="ar-IQ" sz="1800" dirty="0">
                          <a:effectLst/>
                        </a:rPr>
                        <a:t>                   100000 الى حـ / رأس المال </a:t>
                      </a:r>
                      <a:endParaRPr lang="en-US" sz="1800" dirty="0">
                        <a:effectLst/>
                      </a:endParaRPr>
                    </a:p>
                    <a:p>
                      <a:pPr marL="457200" algn="ctr" rtl="1">
                        <a:lnSpc>
                          <a:spcPct val="115000"/>
                        </a:lnSpc>
                        <a:spcAft>
                          <a:spcPts val="0"/>
                        </a:spcAft>
                      </a:pPr>
                      <a:r>
                        <a:rPr lang="ar-IQ" sz="1800" dirty="0">
                          <a:effectLst/>
                        </a:rPr>
                        <a:t>ـــــــــــــــــــــــــــــــــــــــــــــــــــــــــــــــــــــــــــــــــ</a:t>
                      </a:r>
                      <a:endParaRPr lang="en-US" sz="1800" dirty="0">
                        <a:effectLst/>
                      </a:endParaRPr>
                    </a:p>
                    <a:p>
                      <a:pPr marL="457200" algn="ctr" rtl="1">
                        <a:lnSpc>
                          <a:spcPct val="115000"/>
                        </a:lnSpc>
                        <a:spcAft>
                          <a:spcPts val="0"/>
                        </a:spcAft>
                      </a:pPr>
                      <a:r>
                        <a:rPr lang="ar-IQ" sz="1800" dirty="0">
                          <a:effectLst/>
                        </a:rPr>
                        <a:t>بداية العمل التجاري  </a:t>
                      </a:r>
                      <a:endParaRPr lang="en-US" sz="18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IQ" sz="1800" dirty="0">
                          <a:effectLst/>
                        </a:rPr>
                        <a:t> </a:t>
                      </a:r>
                      <a:endParaRPr lang="en-US" sz="18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177783" y="-36857"/>
            <a:ext cx="9321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ابتدأ احد التجار عملة التجاري برأس مال قدرة 100000 دينار اودع 40000 دينار في الصندوق والباقي في البنك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463"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222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4005398254"/>
              </p:ext>
            </p:extLst>
          </p:nvPr>
        </p:nvGraphicFramePr>
        <p:xfrm>
          <a:off x="1475656" y="1340768"/>
          <a:ext cx="5628317" cy="3108568"/>
        </p:xfrm>
        <a:graphic>
          <a:graphicData uri="http://schemas.openxmlformats.org/drawingml/2006/table">
            <a:tbl>
              <a:tblPr rtl="1" firstRow="1" firstCol="1" bandRow="1">
                <a:tableStyleId>{5C22544A-7EE6-4342-B048-85BDC9FD1C3A}</a:tableStyleId>
              </a:tblPr>
              <a:tblGrid>
                <a:gridCol w="5238593"/>
                <a:gridCol w="389724"/>
              </a:tblGrid>
              <a:tr h="3108568">
                <a:tc>
                  <a:txBody>
                    <a:bodyPr/>
                    <a:lstStyle/>
                    <a:p>
                      <a:pPr marL="457200" algn="r" rtl="1">
                        <a:lnSpc>
                          <a:spcPct val="115000"/>
                        </a:lnSpc>
                        <a:spcAft>
                          <a:spcPts val="0"/>
                        </a:spcAft>
                      </a:pPr>
                      <a:r>
                        <a:rPr lang="ar-IQ" sz="1800" dirty="0">
                          <a:effectLst/>
                        </a:rPr>
                        <a:t>                      من مذكورين </a:t>
                      </a:r>
                      <a:endParaRPr lang="en-US" sz="1800" dirty="0">
                        <a:effectLst/>
                      </a:endParaRPr>
                    </a:p>
                    <a:p>
                      <a:pPr marL="457200" algn="r" rtl="1">
                        <a:lnSpc>
                          <a:spcPct val="115000"/>
                        </a:lnSpc>
                        <a:spcAft>
                          <a:spcPts val="0"/>
                        </a:spcAft>
                      </a:pPr>
                      <a:r>
                        <a:rPr lang="ar-IQ" sz="1800" dirty="0">
                          <a:effectLst/>
                        </a:rPr>
                        <a:t>             30000 من حـ / الصندوق </a:t>
                      </a:r>
                      <a:endParaRPr lang="en-US" sz="1800" dirty="0">
                        <a:effectLst/>
                      </a:endParaRPr>
                    </a:p>
                    <a:p>
                      <a:pPr marL="457200" algn="r" rtl="1">
                        <a:lnSpc>
                          <a:spcPct val="115000"/>
                        </a:lnSpc>
                        <a:spcAft>
                          <a:spcPts val="0"/>
                        </a:spcAft>
                      </a:pPr>
                      <a:r>
                        <a:rPr lang="ar-IQ" sz="1800" dirty="0">
                          <a:effectLst/>
                        </a:rPr>
                        <a:t>             20000 من حـ / البنك</a:t>
                      </a:r>
                      <a:endParaRPr lang="en-US" sz="1800" dirty="0">
                        <a:effectLst/>
                      </a:endParaRPr>
                    </a:p>
                    <a:p>
                      <a:pPr marL="457200" algn="r" rtl="1">
                        <a:lnSpc>
                          <a:spcPct val="115000"/>
                        </a:lnSpc>
                        <a:spcAft>
                          <a:spcPts val="0"/>
                        </a:spcAft>
                      </a:pPr>
                      <a:r>
                        <a:rPr lang="ar-IQ" sz="1800" dirty="0">
                          <a:effectLst/>
                        </a:rPr>
                        <a:t>             70000 من حـ / الاراضي </a:t>
                      </a:r>
                      <a:endParaRPr lang="en-US" sz="1800" dirty="0">
                        <a:effectLst/>
                      </a:endParaRPr>
                    </a:p>
                    <a:p>
                      <a:pPr marL="457200" algn="r" rtl="1">
                        <a:lnSpc>
                          <a:spcPct val="115000"/>
                        </a:lnSpc>
                        <a:spcAft>
                          <a:spcPts val="0"/>
                        </a:spcAft>
                      </a:pPr>
                      <a:r>
                        <a:rPr lang="ar-IQ" sz="1800" dirty="0">
                          <a:effectLst/>
                        </a:rPr>
                        <a:t>                      الى مذكورين</a:t>
                      </a:r>
                      <a:endParaRPr lang="en-US" sz="1800" dirty="0">
                        <a:effectLst/>
                      </a:endParaRPr>
                    </a:p>
                    <a:p>
                      <a:pPr marL="457200" algn="r" rtl="1">
                        <a:lnSpc>
                          <a:spcPct val="115000"/>
                        </a:lnSpc>
                        <a:spcAft>
                          <a:spcPts val="0"/>
                        </a:spcAft>
                      </a:pPr>
                      <a:r>
                        <a:rPr lang="ar-IQ" sz="1800" dirty="0">
                          <a:effectLst/>
                        </a:rPr>
                        <a:t>                  20000 من حـ / الدائنون</a:t>
                      </a:r>
                      <a:endParaRPr lang="en-US" sz="1800" dirty="0">
                        <a:effectLst/>
                      </a:endParaRPr>
                    </a:p>
                    <a:p>
                      <a:pPr marL="457200" algn="r" rtl="1">
                        <a:lnSpc>
                          <a:spcPct val="115000"/>
                        </a:lnSpc>
                        <a:spcAft>
                          <a:spcPts val="0"/>
                        </a:spcAft>
                      </a:pPr>
                      <a:r>
                        <a:rPr lang="ar-IQ" sz="1800" dirty="0">
                          <a:effectLst/>
                        </a:rPr>
                        <a:t>                   100000 حـ / رأس المال </a:t>
                      </a:r>
                      <a:endParaRPr lang="en-US" sz="1800" dirty="0">
                        <a:effectLst/>
                      </a:endParaRPr>
                    </a:p>
                    <a:p>
                      <a:pPr marL="457200" algn="ctr" rtl="1">
                        <a:lnSpc>
                          <a:spcPct val="115000"/>
                        </a:lnSpc>
                        <a:spcAft>
                          <a:spcPts val="0"/>
                        </a:spcAft>
                      </a:pPr>
                      <a:r>
                        <a:rPr lang="ar-IQ" sz="1800" dirty="0">
                          <a:effectLst/>
                        </a:rPr>
                        <a:t>ـــــــــــــــــــــــــــــــــــــــــــــــــــــــــــــــــــــــــــــــــ</a:t>
                      </a:r>
                      <a:endParaRPr lang="en-US" sz="1800" dirty="0">
                        <a:effectLst/>
                      </a:endParaRPr>
                    </a:p>
                    <a:p>
                      <a:pPr marL="457200" algn="ctr" rtl="1">
                        <a:lnSpc>
                          <a:spcPct val="115000"/>
                        </a:lnSpc>
                        <a:spcAft>
                          <a:spcPts val="0"/>
                        </a:spcAft>
                      </a:pPr>
                      <a:r>
                        <a:rPr lang="ar-IQ" sz="1800" dirty="0">
                          <a:effectLst/>
                        </a:rPr>
                        <a:t>بداية العمل التجاري  </a:t>
                      </a:r>
                      <a:endParaRPr lang="en-US" sz="18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IQ" sz="1800" dirty="0">
                          <a:effectLst/>
                        </a:rPr>
                        <a:t> </a:t>
                      </a:r>
                      <a:endParaRPr lang="en-US" sz="18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23578" y="52821"/>
            <a:ext cx="91204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ابتدأ احد التجار عملة التجاري بالموجودات والمطلوبات التالية :-  30000 الصندوق , 20000 البنك , 70000 الاراضي , 20000 الدائنون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463"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26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925812283"/>
              </p:ext>
            </p:extLst>
          </p:nvPr>
        </p:nvGraphicFramePr>
        <p:xfrm>
          <a:off x="2051720" y="1628800"/>
          <a:ext cx="6408712" cy="2016224"/>
        </p:xfrm>
        <a:graphic>
          <a:graphicData uri="http://schemas.openxmlformats.org/drawingml/2006/table">
            <a:tbl>
              <a:tblPr rtl="1" firstRow="1" firstCol="1" bandRow="1">
                <a:tableStyleId>{5C22544A-7EE6-4342-B048-85BDC9FD1C3A}</a:tableStyleId>
              </a:tblPr>
              <a:tblGrid>
                <a:gridCol w="5964951"/>
                <a:gridCol w="443761"/>
              </a:tblGrid>
              <a:tr h="2016224">
                <a:tc>
                  <a:txBody>
                    <a:bodyPr/>
                    <a:lstStyle/>
                    <a:p>
                      <a:pPr marL="457200" algn="r" rtl="1">
                        <a:lnSpc>
                          <a:spcPct val="115000"/>
                        </a:lnSpc>
                        <a:spcAft>
                          <a:spcPts val="0"/>
                        </a:spcAft>
                      </a:pPr>
                      <a:r>
                        <a:rPr lang="ar-IQ" sz="1800" dirty="0">
                          <a:effectLst/>
                        </a:rPr>
                        <a:t>        30000 من حـ / المشتريات  </a:t>
                      </a:r>
                      <a:endParaRPr lang="en-US" sz="1800" dirty="0">
                        <a:effectLst/>
                      </a:endParaRPr>
                    </a:p>
                    <a:p>
                      <a:pPr marL="457200" algn="r" rtl="1">
                        <a:lnSpc>
                          <a:spcPct val="115000"/>
                        </a:lnSpc>
                        <a:spcAft>
                          <a:spcPts val="0"/>
                        </a:spcAft>
                      </a:pPr>
                      <a:r>
                        <a:rPr lang="ar-IQ" sz="1800" dirty="0">
                          <a:effectLst/>
                        </a:rPr>
                        <a:t>                   30000 الى حـ / الصندوق  </a:t>
                      </a:r>
                      <a:endParaRPr lang="en-US" sz="1800" dirty="0">
                        <a:effectLst/>
                      </a:endParaRPr>
                    </a:p>
                    <a:p>
                      <a:pPr marL="457200" algn="ctr" rtl="1">
                        <a:lnSpc>
                          <a:spcPct val="115000"/>
                        </a:lnSpc>
                        <a:spcAft>
                          <a:spcPts val="0"/>
                        </a:spcAft>
                      </a:pPr>
                      <a:r>
                        <a:rPr lang="ar-IQ" sz="1800" dirty="0">
                          <a:effectLst/>
                        </a:rPr>
                        <a:t>ـــــــــــــــــــــــــــــــــــــــــــــــــــــــــــــــــــــــــــــــــ</a:t>
                      </a:r>
                      <a:endParaRPr lang="en-US" sz="1800" dirty="0">
                        <a:effectLst/>
                      </a:endParaRPr>
                    </a:p>
                    <a:p>
                      <a:pPr marL="457200" algn="ctr" rtl="1">
                        <a:lnSpc>
                          <a:spcPct val="115000"/>
                        </a:lnSpc>
                        <a:spcAft>
                          <a:spcPts val="0"/>
                        </a:spcAft>
                      </a:pPr>
                      <a:r>
                        <a:rPr lang="ar-IQ" sz="1800" dirty="0">
                          <a:effectLst/>
                        </a:rPr>
                        <a:t>شراء بضاعة نقداً  </a:t>
                      </a:r>
                      <a:endParaRPr lang="en-US" sz="1800" dirty="0">
                        <a:effectLst/>
                        <a:latin typeface="Calibri"/>
                        <a:ea typeface="Calibri"/>
                        <a:cs typeface="Arial"/>
                      </a:endParaRPr>
                    </a:p>
                  </a:txBody>
                  <a:tcPr marL="68580" marR="68580" marT="0" marB="0"/>
                </a:tc>
                <a:tc>
                  <a:txBody>
                    <a:bodyPr/>
                    <a:lstStyle/>
                    <a:p>
                      <a:pPr marL="457200" algn="r" rtl="1">
                        <a:lnSpc>
                          <a:spcPct val="115000"/>
                        </a:lnSpc>
                        <a:spcAft>
                          <a:spcPts val="0"/>
                        </a:spcAft>
                      </a:pPr>
                      <a:r>
                        <a:rPr lang="ar-IQ" sz="1800" dirty="0">
                          <a:effectLst/>
                        </a:rPr>
                        <a:t> </a:t>
                      </a:r>
                      <a:endParaRPr lang="en-US" sz="1800" dirty="0">
                        <a:effectLst/>
                        <a:latin typeface="Calibri"/>
                        <a:ea typeface="Calibri"/>
                        <a:cs typeface="Arial"/>
                      </a:endParaRPr>
                    </a:p>
                  </a:txBody>
                  <a:tcPr marL="68580" marR="68580" marT="0" marB="0"/>
                </a:tc>
              </a:tr>
            </a:tbl>
          </a:graphicData>
        </a:graphic>
      </p:graphicFrame>
      <p:sp>
        <p:nvSpPr>
          <p:cNvPr id="3" name="Rectangle 1"/>
          <p:cNvSpPr>
            <a:spLocks noChangeArrowheads="1"/>
          </p:cNvSpPr>
          <p:nvPr/>
        </p:nvSpPr>
        <p:spPr bwMode="auto">
          <a:xfrm>
            <a:off x="-196221" y="247676"/>
            <a:ext cx="93217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rgbClr val="7030A0"/>
                </a:solidFill>
                <a:effectLst/>
                <a:latin typeface="Calibri" pitchFamily="34" charset="0"/>
                <a:ea typeface="Calibri" pitchFamily="34" charset="0"/>
                <a:cs typeface="Arial" pitchFamily="34" charset="0"/>
              </a:rPr>
              <a:t>المشتريات :-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وهي مشتريات البضاعة بغرض البيع من اجل تحقيق الربح وهناك عدة حالات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Char char="•"/>
              <a:tabLst>
                <a:tab pos="52546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تم شراء بضاعة بمبلغ 30000 دينار نقداً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25463"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7451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45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411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7258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24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107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47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595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9552" y="-3758591"/>
            <a:ext cx="8064896" cy="1089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tabLst>
                <a:tab pos="2589213" algn="l"/>
              </a:tabLst>
            </a:pPr>
            <a:endParaRPr lang="ar-IQ" b="1" dirty="0" smtClean="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smtClean="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smtClean="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smtClean="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a:solidFill>
                <a:srgbClr val="FF0000"/>
              </a:solidFill>
              <a:latin typeface="Calibri" pitchFamily="34" charset="0"/>
              <a:ea typeface="Calibri" pitchFamily="34" charset="0"/>
            </a:endParaRPr>
          </a:p>
          <a:p>
            <a:pPr lvl="0" algn="just" fontAlgn="base">
              <a:lnSpc>
                <a:spcPct val="150000"/>
              </a:lnSpc>
              <a:spcBef>
                <a:spcPct val="0"/>
              </a:spcBef>
              <a:spcAft>
                <a:spcPct val="0"/>
              </a:spcAft>
              <a:tabLst>
                <a:tab pos="2589213" algn="l"/>
              </a:tabLst>
            </a:pPr>
            <a:endParaRPr lang="ar-IQ" b="1" dirty="0" smtClean="0">
              <a:solidFill>
                <a:srgbClr val="FF0000"/>
              </a:solidFill>
              <a:latin typeface="Calibri" pitchFamily="34" charset="0"/>
              <a:ea typeface="Calibri" pitchFamily="34" charset="0"/>
            </a:endParaRPr>
          </a:p>
          <a:p>
            <a:pPr marL="0" marR="0" lvl="0" indent="0" algn="just" defTabSz="914400" rtl="1" eaLnBrk="1" fontAlgn="base" latinLnBrk="0" hangingPunct="1">
              <a:lnSpc>
                <a:spcPct val="150000"/>
              </a:lnSpc>
              <a:spcBef>
                <a:spcPct val="0"/>
              </a:spcBef>
              <a:spcAft>
                <a:spcPct val="0"/>
              </a:spcAft>
              <a:buClrTx/>
              <a:buSzTx/>
              <a:buFontTx/>
              <a:buNone/>
              <a:tabLst>
                <a:tab pos="2589213" algn="l"/>
              </a:tabLst>
            </a:pPr>
            <a:r>
              <a:rPr kumimoji="0" lang="ar-IQ"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مثال /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1 / 1 /  2018 توفرت</a:t>
            </a:r>
            <a:r>
              <a:rPr kumimoji="0" lang="ar-IQ" b="1" i="0" u="none" strike="noStrike" cap="none" normalizeH="0" dirty="0" smtClean="0">
                <a:ln>
                  <a:noFill/>
                </a:ln>
                <a:solidFill>
                  <a:schemeClr val="tx1"/>
                </a:solidFill>
                <a:effectLst/>
                <a:latin typeface="Calibri" pitchFamily="34" charset="0"/>
                <a:ea typeface="Calibri" pitchFamily="34" charset="0"/>
                <a:cs typeface="Arial" pitchFamily="34" charset="0"/>
              </a:rPr>
              <a:t> لديك البيانات الأتية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البيانات في 1 / 1 / 2018 :(60000 نقدية ، 40000 المدينون ، 15000 بضاعة ، 10000 الدائنون)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ea typeface="Calibri" pitchFamily="34" charset="0"/>
                <a:cs typeface="Arial" pitchFamily="34" charset="0"/>
              </a:rPr>
              <a:t>البيانات في 31 / 12 / 2018 : ( 80000 نقدية ، 150000 المدينون ، 50000 البضاعة ، 20000 الدائنون )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وقد توفرت لديك المعلومات الإضافية :</a:t>
            </a:r>
          </a:p>
          <a:p>
            <a:pPr marL="342900" marR="0" lvl="0" indent="-342900" algn="just" defTabSz="914400" rtl="1" eaLnBrk="0" fontAlgn="base" latinLnBrk="0" hangingPunct="0">
              <a:lnSpc>
                <a:spcPct val="150000"/>
              </a:lnSpc>
              <a:spcBef>
                <a:spcPct val="0"/>
              </a:spcBef>
              <a:spcAft>
                <a:spcPct val="0"/>
              </a:spcAft>
              <a:buClrTx/>
              <a:buSzTx/>
              <a:buFontTx/>
              <a:buAutoNum type="arabicPeriod"/>
              <a:tabLst>
                <a:tab pos="2589213" algn="l"/>
              </a:tabLst>
            </a:pPr>
            <a:r>
              <a:rPr lang="ar-IQ" b="1" dirty="0" smtClean="0">
                <a:latin typeface="Calibri" pitchFamily="34" charset="0"/>
                <a:ea typeface="Calibri" pitchFamily="34" charset="0"/>
                <a:cs typeface="Arial" pitchFamily="34" charset="0"/>
              </a:rPr>
              <a:t>بلغت الإضافات الى رأس المال 100000 دينار .</a:t>
            </a:r>
          </a:p>
          <a:p>
            <a:pPr marL="342900" marR="0" lvl="0" indent="-342900" algn="just" defTabSz="914400" rtl="1" eaLnBrk="0" fontAlgn="base" latinLnBrk="0" hangingPunct="0">
              <a:lnSpc>
                <a:spcPct val="150000"/>
              </a:lnSpc>
              <a:spcBef>
                <a:spcPct val="0"/>
              </a:spcBef>
              <a:spcAft>
                <a:spcPct val="0"/>
              </a:spcAft>
              <a:buClrTx/>
              <a:buSzTx/>
              <a:buFontTx/>
              <a:buAutoNum type="arabicPeriod"/>
              <a:tabLst>
                <a:tab pos="2589213" algn="l"/>
              </a:tabLst>
            </a:pPr>
            <a:r>
              <a:rPr lang="ar-IQ" b="1" dirty="0" smtClean="0">
                <a:latin typeface="Calibri" pitchFamily="34" charset="0"/>
                <a:ea typeface="Calibri" pitchFamily="34" charset="0"/>
                <a:cs typeface="Arial" pitchFamily="34" charset="0"/>
              </a:rPr>
              <a:t>بلغت المسحوبات من رأس المال 40000 دينار .</a:t>
            </a:r>
            <a:endPar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المطلوب / تحديد نتيجة اعمال الشركة عن السنة المنتهية 31 / 12 /</a:t>
            </a:r>
            <a:r>
              <a:rPr kumimoji="0" lang="ar-IQ" b="1" i="0" u="none" strike="noStrike" cap="none" normalizeH="0" dirty="0" smtClean="0">
                <a:ln>
                  <a:noFill/>
                </a:ln>
                <a:solidFill>
                  <a:schemeClr val="tx1"/>
                </a:solidFill>
                <a:effectLst/>
                <a:latin typeface="Calibri" pitchFamily="34" charset="0"/>
                <a:ea typeface="Calibri" pitchFamily="34" charset="0"/>
                <a:cs typeface="Arial" pitchFamily="34" charset="0"/>
              </a:rPr>
              <a:t> 2018</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الحل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kumimoji="0" lang="ar-IQ" b="1" i="0" u="none" strike="noStrike" cap="none" normalizeH="0" baseline="0" dirty="0" smtClean="0">
                <a:ln>
                  <a:noFill/>
                </a:ln>
                <a:solidFill>
                  <a:schemeClr val="tx1"/>
                </a:solidFill>
                <a:effectLst/>
                <a:latin typeface="Calibri" pitchFamily="34" charset="0"/>
                <a:cs typeface="Arial" pitchFamily="34" charset="0"/>
              </a:rPr>
              <a:t>رأس</a:t>
            </a:r>
            <a:r>
              <a:rPr kumimoji="0" lang="ar-IQ" b="1" i="0" u="none" strike="noStrike" cap="none" normalizeH="0" dirty="0" smtClean="0">
                <a:ln>
                  <a:noFill/>
                </a:ln>
                <a:solidFill>
                  <a:schemeClr val="tx1"/>
                </a:solidFill>
                <a:effectLst/>
                <a:latin typeface="Calibri" pitchFamily="34" charset="0"/>
                <a:cs typeface="Arial" pitchFamily="34" charset="0"/>
              </a:rPr>
              <a:t> المال اول المدة = الموجودات اول المدة – المطلوبات اول المدة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baseline="0" dirty="0" smtClean="0">
                <a:latin typeface="Calibri" pitchFamily="34" charset="0"/>
                <a:cs typeface="Arial" pitchFamily="34" charset="0"/>
              </a:rPr>
              <a:t>=</a:t>
            </a:r>
            <a:r>
              <a:rPr lang="ar-IQ" b="1" dirty="0" smtClean="0">
                <a:latin typeface="Calibri" pitchFamily="34" charset="0"/>
                <a:cs typeface="Arial" pitchFamily="34" charset="0"/>
              </a:rPr>
              <a:t> ( 60000 + 40000 + 15000 ) – 10000      = 105000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رأس المال أخر المدة = الموجودات اخر المدة – المطلوبات اخر المدة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 ( 80000 + 150000 + 50000 ) – 20000    = 260000</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صافي ربح ( خسارة ) = راس المال أخر المدة – ( رأس المال اول المدة + الإضافات – المسحوبات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 260000 – ( 105000 + 100000 – 40000 )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 95000    صافي ربح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r>
              <a:rPr lang="ar-IQ" b="1" dirty="0" smtClean="0">
                <a:latin typeface="Calibri" pitchFamily="34" charset="0"/>
                <a:cs typeface="Arial" pitchFamily="34" charset="0"/>
              </a:rPr>
              <a:t>ملاحظة : اذا كان الناتج النهائي موجب يعني صافي ربح ، واذا كان بالسالب هذا يعني صافي خسارة </a:t>
            </a:r>
          </a:p>
          <a:p>
            <a:pPr marL="0" marR="0" lvl="0" indent="0" algn="just" defTabSz="914400" rtl="1" eaLnBrk="0" fontAlgn="base" latinLnBrk="0" hangingPunct="0">
              <a:lnSpc>
                <a:spcPct val="150000"/>
              </a:lnSpc>
              <a:spcBef>
                <a:spcPct val="0"/>
              </a:spcBef>
              <a:spcAft>
                <a:spcPct val="0"/>
              </a:spcAft>
              <a:buClrTx/>
              <a:buSzTx/>
              <a:buFontTx/>
              <a:buNone/>
              <a:tabLst>
                <a:tab pos="2589213" algn="l"/>
              </a:tabLst>
            </a:pPr>
            <a:endParaRPr kumimoji="0" lang="ar-IQ"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7660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067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682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34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162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67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145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217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74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22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95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79653"/>
            <a:ext cx="7920880" cy="5940088"/>
          </a:xfrm>
          <a:prstGeom prst="rect">
            <a:avLst/>
          </a:prstGeom>
        </p:spPr>
        <p:txBody>
          <a:bodyPr wrap="square">
            <a:spAutoFit/>
          </a:bodyPr>
          <a:lstStyle/>
          <a:p>
            <a:endParaRPr lang="ar-IQ" sz="2000" b="1" dirty="0" smtClean="0"/>
          </a:p>
          <a:p>
            <a:pPr algn="just"/>
            <a:endParaRPr lang="ar-IQ" sz="2000" b="1" dirty="0" smtClean="0"/>
          </a:p>
          <a:p>
            <a:pPr algn="just"/>
            <a:r>
              <a:rPr lang="ar-IQ" sz="2000" b="1" dirty="0" smtClean="0"/>
              <a:t>مثال </a:t>
            </a:r>
            <a:r>
              <a:rPr lang="ar-IQ" sz="2000" b="1" dirty="0"/>
              <a:t>/ في 1 / 1 /  2018 توفرت لديك البيانات الأتية  :- </a:t>
            </a:r>
          </a:p>
          <a:p>
            <a:pPr algn="just"/>
            <a:r>
              <a:rPr lang="ar-IQ" sz="2000" b="1" dirty="0"/>
              <a:t>البيانات في 1 / 1 / 2018 </a:t>
            </a:r>
            <a:r>
              <a:rPr lang="ar-IQ" sz="2000" b="1" dirty="0" smtClean="0"/>
              <a:t>:(90000 </a:t>
            </a:r>
            <a:r>
              <a:rPr lang="ar-IQ" sz="2000" b="1" dirty="0"/>
              <a:t>نقدية ، </a:t>
            </a:r>
            <a:r>
              <a:rPr lang="ar-IQ" sz="2000" b="1" dirty="0" smtClean="0"/>
              <a:t>70000 </a:t>
            </a:r>
            <a:r>
              <a:rPr lang="ar-IQ" sz="2000" b="1" dirty="0"/>
              <a:t>المدينون ، </a:t>
            </a:r>
            <a:r>
              <a:rPr lang="ar-IQ" sz="2000" b="1" dirty="0" smtClean="0"/>
              <a:t>25000 </a:t>
            </a:r>
            <a:r>
              <a:rPr lang="ar-IQ" sz="2000" b="1" dirty="0"/>
              <a:t>بضاعة ، </a:t>
            </a:r>
            <a:r>
              <a:rPr lang="ar-IQ" sz="2000" b="1" dirty="0" smtClean="0"/>
              <a:t>20000 </a:t>
            </a:r>
            <a:r>
              <a:rPr lang="ar-IQ" sz="2000" b="1" dirty="0"/>
              <a:t>الدائنون) </a:t>
            </a:r>
          </a:p>
          <a:p>
            <a:pPr algn="just"/>
            <a:r>
              <a:rPr lang="ar-IQ" sz="2000" b="1" dirty="0"/>
              <a:t>البيانات في 31 / 12 / 2018 : ( </a:t>
            </a:r>
            <a:r>
              <a:rPr lang="ar-IQ" sz="2000" b="1" dirty="0" smtClean="0"/>
              <a:t>120000 </a:t>
            </a:r>
            <a:r>
              <a:rPr lang="ar-IQ" sz="2000" b="1" dirty="0"/>
              <a:t>نقدية ، </a:t>
            </a:r>
            <a:r>
              <a:rPr lang="ar-IQ" sz="2000" b="1" dirty="0" smtClean="0"/>
              <a:t>180000 </a:t>
            </a:r>
            <a:r>
              <a:rPr lang="ar-IQ" sz="2000" b="1" dirty="0"/>
              <a:t>المدينون ، </a:t>
            </a:r>
            <a:r>
              <a:rPr lang="ar-IQ" sz="2000" b="1" dirty="0" smtClean="0"/>
              <a:t>80000 </a:t>
            </a:r>
            <a:r>
              <a:rPr lang="ar-IQ" sz="2000" b="1" dirty="0"/>
              <a:t>البضاعة ، </a:t>
            </a:r>
            <a:r>
              <a:rPr lang="ar-IQ" sz="2000" b="1" dirty="0" smtClean="0"/>
              <a:t>30000 </a:t>
            </a:r>
            <a:r>
              <a:rPr lang="ar-IQ" sz="2000" b="1" dirty="0"/>
              <a:t>الدائنون ) وقد توفرت لديك المعلومات الإضافية :</a:t>
            </a:r>
          </a:p>
          <a:p>
            <a:pPr algn="just"/>
            <a:r>
              <a:rPr lang="ar-IQ" sz="2000" b="1" dirty="0"/>
              <a:t>بلغت الإضافات الى رأس المال </a:t>
            </a:r>
            <a:r>
              <a:rPr lang="ar-IQ" sz="2000" b="1" dirty="0" smtClean="0"/>
              <a:t>110000 </a:t>
            </a:r>
            <a:r>
              <a:rPr lang="ar-IQ" sz="2000" b="1" dirty="0"/>
              <a:t>دينار .</a:t>
            </a:r>
          </a:p>
          <a:p>
            <a:pPr algn="just"/>
            <a:r>
              <a:rPr lang="ar-IQ" sz="2000" b="1" dirty="0"/>
              <a:t>بلغت المسحوبات من رأس المال </a:t>
            </a:r>
            <a:r>
              <a:rPr lang="ar-IQ" sz="2000" b="1" dirty="0" smtClean="0"/>
              <a:t>60000 </a:t>
            </a:r>
            <a:r>
              <a:rPr lang="ar-IQ" sz="2000" b="1" dirty="0"/>
              <a:t>دينار .</a:t>
            </a:r>
          </a:p>
          <a:p>
            <a:pPr algn="just"/>
            <a:r>
              <a:rPr lang="ar-IQ" sz="2000" b="1" dirty="0"/>
              <a:t>المطلوب / تحديد نتيجة اعمال الشركة عن السنة المنتهية 31 / 12 / 2018 </a:t>
            </a:r>
          </a:p>
          <a:p>
            <a:pPr algn="just"/>
            <a:r>
              <a:rPr lang="ar-IQ" sz="2000" b="1" dirty="0"/>
              <a:t>الحل /</a:t>
            </a:r>
          </a:p>
          <a:p>
            <a:pPr algn="just"/>
            <a:r>
              <a:rPr lang="ar-IQ" sz="2000" b="1" dirty="0"/>
              <a:t>رأس المال اول المدة = الموجودات اول المدة – المطلوبات اول المدة </a:t>
            </a:r>
          </a:p>
          <a:p>
            <a:pPr algn="just"/>
            <a:r>
              <a:rPr lang="ar-IQ" sz="2000" b="1" dirty="0"/>
              <a:t>= ( </a:t>
            </a:r>
            <a:r>
              <a:rPr lang="ar-IQ" sz="2000" b="1" dirty="0" smtClean="0"/>
              <a:t>90000 </a:t>
            </a:r>
            <a:r>
              <a:rPr lang="ar-IQ" sz="2000" b="1" dirty="0"/>
              <a:t>+ </a:t>
            </a:r>
            <a:r>
              <a:rPr lang="ar-IQ" sz="2000" b="1" dirty="0" smtClean="0"/>
              <a:t>70000 </a:t>
            </a:r>
            <a:r>
              <a:rPr lang="ar-IQ" sz="2000" b="1" dirty="0"/>
              <a:t>+ </a:t>
            </a:r>
            <a:r>
              <a:rPr lang="ar-IQ" sz="2000" b="1" dirty="0" smtClean="0"/>
              <a:t>25000 </a:t>
            </a:r>
            <a:r>
              <a:rPr lang="ar-IQ" sz="2000" b="1" dirty="0"/>
              <a:t>) – </a:t>
            </a:r>
            <a:r>
              <a:rPr lang="ar-IQ" sz="2000" b="1" dirty="0" smtClean="0"/>
              <a:t>20000      </a:t>
            </a:r>
            <a:r>
              <a:rPr lang="ar-IQ" sz="2000" b="1" dirty="0"/>
              <a:t>= </a:t>
            </a:r>
            <a:r>
              <a:rPr lang="ar-IQ" sz="2000" b="1" dirty="0" smtClean="0"/>
              <a:t>165000 </a:t>
            </a:r>
            <a:endParaRPr lang="ar-IQ" sz="2000" b="1" dirty="0"/>
          </a:p>
          <a:p>
            <a:pPr algn="just"/>
            <a:r>
              <a:rPr lang="ar-IQ" sz="2000" b="1" dirty="0"/>
              <a:t>رأس المال أخر المدة = الموجودات اخر المدة – المطلوبات اخر المدة </a:t>
            </a:r>
          </a:p>
          <a:p>
            <a:pPr algn="just"/>
            <a:r>
              <a:rPr lang="ar-IQ" sz="2000" b="1" dirty="0"/>
              <a:t>= ( </a:t>
            </a:r>
            <a:r>
              <a:rPr lang="ar-IQ" sz="2000" b="1" dirty="0" smtClean="0"/>
              <a:t>120000 </a:t>
            </a:r>
            <a:r>
              <a:rPr lang="ar-IQ" sz="2000" b="1" dirty="0"/>
              <a:t>+ </a:t>
            </a:r>
            <a:r>
              <a:rPr lang="ar-IQ" sz="2000" b="1" dirty="0" smtClean="0"/>
              <a:t>180000 </a:t>
            </a:r>
            <a:r>
              <a:rPr lang="ar-IQ" sz="2000" b="1" dirty="0"/>
              <a:t>+ </a:t>
            </a:r>
            <a:r>
              <a:rPr lang="ar-IQ" sz="2000" b="1" dirty="0" smtClean="0"/>
              <a:t>80000 </a:t>
            </a:r>
            <a:r>
              <a:rPr lang="ar-IQ" sz="2000" b="1" dirty="0"/>
              <a:t>) – </a:t>
            </a:r>
            <a:r>
              <a:rPr lang="ar-IQ" sz="2000" b="1" dirty="0" smtClean="0"/>
              <a:t>30000    </a:t>
            </a:r>
            <a:r>
              <a:rPr lang="ar-IQ" sz="2000" b="1" dirty="0"/>
              <a:t>= </a:t>
            </a:r>
            <a:r>
              <a:rPr lang="ar-IQ" sz="2000" b="1" dirty="0" smtClean="0"/>
              <a:t>350000</a:t>
            </a:r>
            <a:endParaRPr lang="ar-IQ" sz="2000" b="1" dirty="0"/>
          </a:p>
          <a:p>
            <a:pPr algn="just"/>
            <a:r>
              <a:rPr lang="ar-IQ" sz="2000" b="1" dirty="0"/>
              <a:t>صافي ربح ( خسارة ) = راس المال أخر المدة – ( رأس المال اول المدة + الإضافات – المسحوبات )</a:t>
            </a:r>
          </a:p>
          <a:p>
            <a:pPr algn="just"/>
            <a:r>
              <a:rPr lang="ar-IQ" sz="2000" b="1" dirty="0"/>
              <a:t>= 260000 – ( </a:t>
            </a:r>
            <a:r>
              <a:rPr lang="ar-IQ" sz="2000" b="1" dirty="0" smtClean="0"/>
              <a:t>165000 </a:t>
            </a:r>
            <a:r>
              <a:rPr lang="ar-IQ" sz="2000" b="1" dirty="0"/>
              <a:t>+ </a:t>
            </a:r>
            <a:r>
              <a:rPr lang="ar-IQ" sz="2000" b="1" dirty="0" smtClean="0"/>
              <a:t>110000 </a:t>
            </a:r>
            <a:r>
              <a:rPr lang="ar-IQ" sz="2000" b="1" dirty="0"/>
              <a:t>– </a:t>
            </a:r>
            <a:r>
              <a:rPr lang="ar-IQ" sz="2000" b="1" dirty="0" smtClean="0"/>
              <a:t>60000 </a:t>
            </a:r>
            <a:r>
              <a:rPr lang="ar-IQ" sz="2000" b="1" dirty="0"/>
              <a:t>)</a:t>
            </a:r>
          </a:p>
          <a:p>
            <a:pPr algn="just"/>
            <a:r>
              <a:rPr lang="ar-IQ" sz="2000" b="1" dirty="0"/>
              <a:t>= </a:t>
            </a:r>
            <a:r>
              <a:rPr lang="ar-IQ" sz="2000" b="1" dirty="0" smtClean="0"/>
              <a:t>45000    </a:t>
            </a:r>
            <a:r>
              <a:rPr lang="ar-IQ" sz="2000" b="1" dirty="0"/>
              <a:t>صافي ربح </a:t>
            </a:r>
          </a:p>
        </p:txBody>
      </p:sp>
    </p:spTree>
    <p:extLst>
      <p:ext uri="{BB962C8B-B14F-4D97-AF65-F5344CB8AC3E}">
        <p14:creationId xmlns:p14="http://schemas.microsoft.com/office/powerpoint/2010/main" val="1005355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23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29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2385566147"/>
              </p:ext>
            </p:extLst>
          </p:nvPr>
        </p:nvGraphicFramePr>
        <p:xfrm>
          <a:off x="477823" y="2924944"/>
          <a:ext cx="8316417" cy="2276874"/>
        </p:xfrm>
        <a:graphic>
          <a:graphicData uri="http://schemas.openxmlformats.org/drawingml/2006/table">
            <a:tbl>
              <a:tblPr rtl="1" firstRow="1" firstCol="1" bandRow="1">
                <a:tableStyleId>{5C22544A-7EE6-4342-B048-85BDC9FD1C3A}</a:tableStyleId>
              </a:tblPr>
              <a:tblGrid>
                <a:gridCol w="3305559"/>
                <a:gridCol w="2427720"/>
                <a:gridCol w="2583138"/>
              </a:tblGrid>
              <a:tr h="379479">
                <a:tc>
                  <a:txBody>
                    <a:bodyPr/>
                    <a:lstStyle/>
                    <a:p>
                      <a:pPr algn="ctr" rtl="1">
                        <a:lnSpc>
                          <a:spcPct val="115000"/>
                        </a:lnSpc>
                        <a:spcAft>
                          <a:spcPts val="0"/>
                        </a:spcAft>
                        <a:tabLst>
                          <a:tab pos="711835" algn="l"/>
                        </a:tabLst>
                      </a:pPr>
                      <a:r>
                        <a:rPr lang="ar-IQ" sz="1800" dirty="0">
                          <a:effectLst/>
                        </a:rPr>
                        <a:t>التفاصيل</a:t>
                      </a:r>
                      <a:endParaRPr lang="en-US" sz="1800" dirty="0">
                        <a:effectLst/>
                        <a:latin typeface="Calibri"/>
                        <a:ea typeface="Calibri"/>
                        <a:cs typeface="Arial"/>
                      </a:endParaRPr>
                    </a:p>
                  </a:txBody>
                  <a:tcPr marL="68580" marR="68580" marT="0" marB="0" anchor="ctr">
                    <a:solidFill>
                      <a:schemeClr val="accent2"/>
                    </a:solidFill>
                  </a:tcPr>
                </a:tc>
                <a:tc>
                  <a:txBody>
                    <a:bodyPr/>
                    <a:lstStyle/>
                    <a:p>
                      <a:pPr algn="ctr" rtl="1">
                        <a:lnSpc>
                          <a:spcPct val="115000"/>
                        </a:lnSpc>
                        <a:spcAft>
                          <a:spcPts val="0"/>
                        </a:spcAft>
                        <a:tabLst>
                          <a:tab pos="711835" algn="l"/>
                        </a:tabLst>
                      </a:pPr>
                      <a:r>
                        <a:rPr lang="ar-IQ" sz="1800" dirty="0" smtClean="0">
                          <a:effectLst/>
                        </a:rPr>
                        <a:t>1 / 1 / 2018</a:t>
                      </a:r>
                      <a:endParaRPr lang="en-US" sz="1800" dirty="0">
                        <a:effectLst/>
                        <a:latin typeface="Calibri"/>
                        <a:ea typeface="Calibri"/>
                        <a:cs typeface="Arial"/>
                      </a:endParaRPr>
                    </a:p>
                  </a:txBody>
                  <a:tcPr marL="68580" marR="68580" marT="0" marB="0" anchor="ctr">
                    <a:solidFill>
                      <a:schemeClr val="accent2"/>
                    </a:solidFill>
                  </a:tcPr>
                </a:tc>
                <a:tc>
                  <a:txBody>
                    <a:bodyPr/>
                    <a:lstStyle/>
                    <a:p>
                      <a:pPr algn="ctr" rtl="1">
                        <a:lnSpc>
                          <a:spcPct val="115000"/>
                        </a:lnSpc>
                        <a:spcAft>
                          <a:spcPts val="0"/>
                        </a:spcAft>
                        <a:tabLst>
                          <a:tab pos="711835" algn="l"/>
                        </a:tabLst>
                      </a:pPr>
                      <a:r>
                        <a:rPr lang="ar-IQ" sz="1800" dirty="0" smtClean="0">
                          <a:effectLst/>
                        </a:rPr>
                        <a:t>31 / 12 / 2018</a:t>
                      </a:r>
                      <a:endParaRPr lang="en-US" sz="1800" dirty="0">
                        <a:effectLst/>
                        <a:latin typeface="Calibri"/>
                        <a:ea typeface="Calibri"/>
                        <a:cs typeface="Arial"/>
                      </a:endParaRPr>
                    </a:p>
                  </a:txBody>
                  <a:tcPr marL="68580" marR="68580" marT="0" marB="0" anchor="ctr">
                    <a:solidFill>
                      <a:schemeClr val="accent2"/>
                    </a:solidFill>
                  </a:tcPr>
                </a:tc>
              </a:tr>
              <a:tr h="379479">
                <a:tc>
                  <a:txBody>
                    <a:bodyPr/>
                    <a:lstStyle/>
                    <a:p>
                      <a:pPr algn="justLow" rtl="1">
                        <a:lnSpc>
                          <a:spcPct val="115000"/>
                        </a:lnSpc>
                        <a:spcAft>
                          <a:spcPts val="0"/>
                        </a:spcAft>
                        <a:tabLst>
                          <a:tab pos="711835" algn="l"/>
                        </a:tabLst>
                      </a:pPr>
                      <a:r>
                        <a:rPr lang="ar-IQ" sz="1800" dirty="0">
                          <a:solidFill>
                            <a:schemeClr val="tx1"/>
                          </a:solidFill>
                          <a:effectLst/>
                        </a:rPr>
                        <a:t>النقدية</a:t>
                      </a:r>
                      <a:endParaRPr lang="en-US" sz="1800" dirty="0">
                        <a:solidFill>
                          <a:schemeClr val="tx1"/>
                        </a:solidFill>
                        <a:effectLst/>
                        <a:latin typeface="Calibri"/>
                        <a:ea typeface="Calibri"/>
                        <a:cs typeface="Arial"/>
                      </a:endParaRPr>
                    </a:p>
                  </a:txBody>
                  <a:tcPr marL="68580" marR="68580" marT="0" marB="0" anchor="ctr">
                    <a:solidFill>
                      <a:schemeClr val="accent4">
                        <a:lumMod val="60000"/>
                        <a:lumOff val="40000"/>
                      </a:schemeClr>
                    </a:solidFill>
                  </a:tcPr>
                </a:tc>
                <a:tc>
                  <a:txBody>
                    <a:bodyPr/>
                    <a:lstStyle/>
                    <a:p>
                      <a:pPr algn="justLow" rtl="1">
                        <a:lnSpc>
                          <a:spcPct val="115000"/>
                        </a:lnSpc>
                        <a:spcAft>
                          <a:spcPts val="0"/>
                        </a:spcAft>
                        <a:tabLst>
                          <a:tab pos="711835" algn="l"/>
                        </a:tabLst>
                      </a:pPr>
                      <a:r>
                        <a:rPr lang="ar-IQ" sz="1800" dirty="0">
                          <a:effectLst/>
                        </a:rPr>
                        <a:t>500,000</a:t>
                      </a:r>
                      <a:endParaRPr lang="en-US" sz="1800" dirty="0">
                        <a:effectLst/>
                        <a:latin typeface="Calibri"/>
                        <a:ea typeface="Calibri"/>
                        <a:cs typeface="Arial"/>
                      </a:endParaRPr>
                    </a:p>
                  </a:txBody>
                  <a:tcPr marL="68580" marR="68580" marT="0" marB="0" anchor="ctr"/>
                </a:tc>
                <a:tc>
                  <a:txBody>
                    <a:bodyPr/>
                    <a:lstStyle/>
                    <a:p>
                      <a:pPr algn="justLow" rtl="1">
                        <a:lnSpc>
                          <a:spcPct val="115000"/>
                        </a:lnSpc>
                        <a:spcAft>
                          <a:spcPts val="0"/>
                        </a:spcAft>
                        <a:tabLst>
                          <a:tab pos="711835" algn="l"/>
                        </a:tabLst>
                      </a:pPr>
                      <a:r>
                        <a:rPr lang="ar-IQ" sz="1800">
                          <a:effectLst/>
                        </a:rPr>
                        <a:t>800,000</a:t>
                      </a:r>
                      <a:endParaRPr lang="en-US" sz="1800">
                        <a:effectLst/>
                        <a:latin typeface="Calibri"/>
                        <a:ea typeface="Calibri"/>
                        <a:cs typeface="Arial"/>
                      </a:endParaRPr>
                    </a:p>
                  </a:txBody>
                  <a:tcPr marL="68580" marR="68580" marT="0" marB="0" anchor="ctr"/>
                </a:tc>
              </a:tr>
              <a:tr h="379479">
                <a:tc>
                  <a:txBody>
                    <a:bodyPr/>
                    <a:lstStyle/>
                    <a:p>
                      <a:pPr algn="justLow" rtl="1">
                        <a:lnSpc>
                          <a:spcPct val="115000"/>
                        </a:lnSpc>
                        <a:spcAft>
                          <a:spcPts val="0"/>
                        </a:spcAft>
                        <a:tabLst>
                          <a:tab pos="711835" algn="l"/>
                        </a:tabLst>
                      </a:pPr>
                      <a:r>
                        <a:rPr lang="ar-IQ" sz="1800" dirty="0">
                          <a:solidFill>
                            <a:schemeClr val="tx1"/>
                          </a:solidFill>
                          <a:effectLst/>
                        </a:rPr>
                        <a:t>المدينون</a:t>
                      </a:r>
                      <a:endParaRPr lang="en-US" sz="1800" dirty="0">
                        <a:solidFill>
                          <a:schemeClr val="tx1"/>
                        </a:solidFill>
                        <a:effectLst/>
                        <a:latin typeface="Calibri"/>
                        <a:ea typeface="Calibri"/>
                        <a:cs typeface="Arial"/>
                      </a:endParaRPr>
                    </a:p>
                  </a:txBody>
                  <a:tcPr marL="68580" marR="68580" marT="0" marB="0" anchor="ctr">
                    <a:solidFill>
                      <a:schemeClr val="accent4">
                        <a:lumMod val="60000"/>
                        <a:lumOff val="40000"/>
                      </a:schemeClr>
                    </a:solidFill>
                  </a:tcPr>
                </a:tc>
                <a:tc>
                  <a:txBody>
                    <a:bodyPr/>
                    <a:lstStyle/>
                    <a:p>
                      <a:pPr algn="justLow" rtl="1">
                        <a:lnSpc>
                          <a:spcPct val="115000"/>
                        </a:lnSpc>
                        <a:spcAft>
                          <a:spcPts val="0"/>
                        </a:spcAft>
                        <a:tabLst>
                          <a:tab pos="711835" algn="l"/>
                        </a:tabLst>
                      </a:pPr>
                      <a:r>
                        <a:rPr lang="ar-IQ" sz="1800" dirty="0">
                          <a:effectLst/>
                        </a:rPr>
                        <a:t>1500,000</a:t>
                      </a:r>
                      <a:endParaRPr lang="en-US" sz="1800" dirty="0">
                        <a:effectLst/>
                        <a:latin typeface="Calibri"/>
                        <a:ea typeface="Calibri"/>
                        <a:cs typeface="Arial"/>
                      </a:endParaRPr>
                    </a:p>
                  </a:txBody>
                  <a:tcPr marL="68580" marR="68580" marT="0" marB="0" anchor="ctr"/>
                </a:tc>
                <a:tc>
                  <a:txBody>
                    <a:bodyPr/>
                    <a:lstStyle/>
                    <a:p>
                      <a:pPr algn="justLow" rtl="1">
                        <a:lnSpc>
                          <a:spcPct val="115000"/>
                        </a:lnSpc>
                        <a:spcAft>
                          <a:spcPts val="0"/>
                        </a:spcAft>
                        <a:tabLst>
                          <a:tab pos="711835" algn="l"/>
                        </a:tabLst>
                      </a:pPr>
                      <a:r>
                        <a:rPr lang="ar-IQ" sz="1800">
                          <a:effectLst/>
                        </a:rPr>
                        <a:t>2000,000</a:t>
                      </a:r>
                      <a:endParaRPr lang="en-US" sz="1800">
                        <a:effectLst/>
                        <a:latin typeface="Calibri"/>
                        <a:ea typeface="Calibri"/>
                        <a:cs typeface="Arial"/>
                      </a:endParaRPr>
                    </a:p>
                  </a:txBody>
                  <a:tcPr marL="68580" marR="68580" marT="0" marB="0" anchor="ctr"/>
                </a:tc>
              </a:tr>
              <a:tr h="379479">
                <a:tc>
                  <a:txBody>
                    <a:bodyPr/>
                    <a:lstStyle/>
                    <a:p>
                      <a:pPr algn="justLow" rtl="1">
                        <a:lnSpc>
                          <a:spcPct val="115000"/>
                        </a:lnSpc>
                        <a:spcAft>
                          <a:spcPts val="0"/>
                        </a:spcAft>
                        <a:tabLst>
                          <a:tab pos="711835" algn="l"/>
                        </a:tabLst>
                      </a:pPr>
                      <a:r>
                        <a:rPr lang="ar-IQ" sz="1800" dirty="0">
                          <a:solidFill>
                            <a:schemeClr val="tx1"/>
                          </a:solidFill>
                          <a:effectLst/>
                        </a:rPr>
                        <a:t>البضاعة (آخر المدة )</a:t>
                      </a:r>
                      <a:endParaRPr lang="en-US" sz="1800" dirty="0">
                        <a:solidFill>
                          <a:schemeClr val="tx1"/>
                        </a:solidFill>
                        <a:effectLst/>
                        <a:latin typeface="Calibri"/>
                        <a:ea typeface="Calibri"/>
                        <a:cs typeface="Arial"/>
                      </a:endParaRPr>
                    </a:p>
                  </a:txBody>
                  <a:tcPr marL="68580" marR="68580" marT="0" marB="0" anchor="ctr">
                    <a:solidFill>
                      <a:schemeClr val="accent4">
                        <a:lumMod val="60000"/>
                        <a:lumOff val="40000"/>
                      </a:schemeClr>
                    </a:solidFill>
                  </a:tcPr>
                </a:tc>
                <a:tc>
                  <a:txBody>
                    <a:bodyPr/>
                    <a:lstStyle/>
                    <a:p>
                      <a:pPr algn="justLow" rtl="1">
                        <a:lnSpc>
                          <a:spcPct val="115000"/>
                        </a:lnSpc>
                        <a:spcAft>
                          <a:spcPts val="0"/>
                        </a:spcAft>
                        <a:tabLst>
                          <a:tab pos="711835" algn="l"/>
                        </a:tabLst>
                      </a:pPr>
                      <a:r>
                        <a:rPr lang="ar-IQ" sz="1800">
                          <a:effectLst/>
                        </a:rPr>
                        <a:t>4000,000</a:t>
                      </a:r>
                      <a:endParaRPr lang="en-US" sz="1800">
                        <a:effectLst/>
                        <a:latin typeface="Calibri"/>
                        <a:ea typeface="Calibri"/>
                        <a:cs typeface="Arial"/>
                      </a:endParaRPr>
                    </a:p>
                  </a:txBody>
                  <a:tcPr marL="68580" marR="68580" marT="0" marB="0" anchor="ctr"/>
                </a:tc>
                <a:tc>
                  <a:txBody>
                    <a:bodyPr/>
                    <a:lstStyle/>
                    <a:p>
                      <a:pPr algn="justLow" rtl="1">
                        <a:lnSpc>
                          <a:spcPct val="115000"/>
                        </a:lnSpc>
                        <a:spcAft>
                          <a:spcPts val="0"/>
                        </a:spcAft>
                        <a:tabLst>
                          <a:tab pos="711835" algn="l"/>
                        </a:tabLst>
                      </a:pPr>
                      <a:r>
                        <a:rPr lang="ar-IQ" sz="1800">
                          <a:effectLst/>
                        </a:rPr>
                        <a:t>5000,000</a:t>
                      </a:r>
                      <a:endParaRPr lang="en-US" sz="1800">
                        <a:effectLst/>
                        <a:latin typeface="Calibri"/>
                        <a:ea typeface="Calibri"/>
                        <a:cs typeface="Arial"/>
                      </a:endParaRPr>
                    </a:p>
                  </a:txBody>
                  <a:tcPr marL="68580" marR="68580" marT="0" marB="0" anchor="ctr"/>
                </a:tc>
              </a:tr>
              <a:tr h="379479">
                <a:tc>
                  <a:txBody>
                    <a:bodyPr/>
                    <a:lstStyle/>
                    <a:p>
                      <a:pPr algn="justLow" rtl="1">
                        <a:lnSpc>
                          <a:spcPct val="115000"/>
                        </a:lnSpc>
                        <a:spcAft>
                          <a:spcPts val="0"/>
                        </a:spcAft>
                        <a:tabLst>
                          <a:tab pos="711835" algn="l"/>
                        </a:tabLst>
                      </a:pPr>
                      <a:r>
                        <a:rPr lang="ar-IQ" sz="1800" dirty="0">
                          <a:solidFill>
                            <a:schemeClr val="tx1"/>
                          </a:solidFill>
                          <a:effectLst/>
                        </a:rPr>
                        <a:t>الاثاث</a:t>
                      </a:r>
                      <a:endParaRPr lang="en-US" sz="1800" dirty="0">
                        <a:solidFill>
                          <a:schemeClr val="tx1"/>
                        </a:solidFill>
                        <a:effectLst/>
                        <a:latin typeface="Calibri"/>
                        <a:ea typeface="Calibri"/>
                        <a:cs typeface="Arial"/>
                      </a:endParaRPr>
                    </a:p>
                  </a:txBody>
                  <a:tcPr marL="68580" marR="68580" marT="0" marB="0" anchor="ctr">
                    <a:solidFill>
                      <a:schemeClr val="accent4">
                        <a:lumMod val="60000"/>
                        <a:lumOff val="40000"/>
                      </a:schemeClr>
                    </a:solidFill>
                  </a:tcPr>
                </a:tc>
                <a:tc>
                  <a:txBody>
                    <a:bodyPr/>
                    <a:lstStyle/>
                    <a:p>
                      <a:pPr algn="justLow" rtl="1">
                        <a:lnSpc>
                          <a:spcPct val="115000"/>
                        </a:lnSpc>
                        <a:spcAft>
                          <a:spcPts val="0"/>
                        </a:spcAft>
                        <a:tabLst>
                          <a:tab pos="711835" algn="l"/>
                        </a:tabLst>
                      </a:pPr>
                      <a:r>
                        <a:rPr lang="ar-IQ" sz="1800">
                          <a:effectLst/>
                        </a:rPr>
                        <a:t>600,000</a:t>
                      </a:r>
                      <a:endParaRPr lang="en-US" sz="1800">
                        <a:effectLst/>
                        <a:latin typeface="Calibri"/>
                        <a:ea typeface="Calibri"/>
                        <a:cs typeface="Arial"/>
                      </a:endParaRPr>
                    </a:p>
                  </a:txBody>
                  <a:tcPr marL="68580" marR="68580" marT="0" marB="0" anchor="ctr"/>
                </a:tc>
                <a:tc>
                  <a:txBody>
                    <a:bodyPr/>
                    <a:lstStyle/>
                    <a:p>
                      <a:pPr algn="justLow" rtl="1">
                        <a:lnSpc>
                          <a:spcPct val="115000"/>
                        </a:lnSpc>
                        <a:spcAft>
                          <a:spcPts val="0"/>
                        </a:spcAft>
                        <a:tabLst>
                          <a:tab pos="711835" algn="l"/>
                        </a:tabLst>
                      </a:pPr>
                      <a:r>
                        <a:rPr lang="ar-IQ" sz="1800">
                          <a:effectLst/>
                        </a:rPr>
                        <a:t>700,000</a:t>
                      </a:r>
                      <a:endParaRPr lang="en-US" sz="1800">
                        <a:effectLst/>
                        <a:latin typeface="Calibri"/>
                        <a:ea typeface="Calibri"/>
                        <a:cs typeface="Arial"/>
                      </a:endParaRPr>
                    </a:p>
                  </a:txBody>
                  <a:tcPr marL="68580" marR="68580" marT="0" marB="0" anchor="ctr"/>
                </a:tc>
              </a:tr>
              <a:tr h="379479">
                <a:tc>
                  <a:txBody>
                    <a:bodyPr/>
                    <a:lstStyle/>
                    <a:p>
                      <a:pPr algn="justLow" rtl="1">
                        <a:lnSpc>
                          <a:spcPct val="115000"/>
                        </a:lnSpc>
                        <a:spcAft>
                          <a:spcPts val="0"/>
                        </a:spcAft>
                        <a:tabLst>
                          <a:tab pos="711835" algn="l"/>
                        </a:tabLst>
                      </a:pPr>
                      <a:r>
                        <a:rPr lang="ar-IQ" sz="1800" dirty="0">
                          <a:solidFill>
                            <a:schemeClr val="tx1"/>
                          </a:solidFill>
                          <a:effectLst/>
                        </a:rPr>
                        <a:t>الدائنون</a:t>
                      </a:r>
                      <a:endParaRPr lang="en-US" sz="1800" dirty="0">
                        <a:solidFill>
                          <a:schemeClr val="tx1"/>
                        </a:solidFill>
                        <a:effectLst/>
                        <a:latin typeface="Calibri"/>
                        <a:ea typeface="Calibri"/>
                        <a:cs typeface="Arial"/>
                      </a:endParaRPr>
                    </a:p>
                  </a:txBody>
                  <a:tcPr marL="68580" marR="68580" marT="0" marB="0" anchor="ctr">
                    <a:solidFill>
                      <a:schemeClr val="accent4">
                        <a:lumMod val="60000"/>
                        <a:lumOff val="40000"/>
                      </a:schemeClr>
                    </a:solidFill>
                  </a:tcPr>
                </a:tc>
                <a:tc>
                  <a:txBody>
                    <a:bodyPr/>
                    <a:lstStyle/>
                    <a:p>
                      <a:pPr algn="justLow" rtl="1">
                        <a:lnSpc>
                          <a:spcPct val="115000"/>
                        </a:lnSpc>
                        <a:spcAft>
                          <a:spcPts val="0"/>
                        </a:spcAft>
                        <a:tabLst>
                          <a:tab pos="711835" algn="l"/>
                        </a:tabLst>
                      </a:pPr>
                      <a:r>
                        <a:rPr lang="ar-IQ" sz="1800">
                          <a:effectLst/>
                        </a:rPr>
                        <a:t>1000,000</a:t>
                      </a:r>
                      <a:endParaRPr lang="en-US" sz="1800">
                        <a:effectLst/>
                        <a:latin typeface="Calibri"/>
                        <a:ea typeface="Calibri"/>
                        <a:cs typeface="Arial"/>
                      </a:endParaRPr>
                    </a:p>
                  </a:txBody>
                  <a:tcPr marL="68580" marR="68580" marT="0" marB="0" anchor="ctr"/>
                </a:tc>
                <a:tc>
                  <a:txBody>
                    <a:bodyPr/>
                    <a:lstStyle/>
                    <a:p>
                      <a:pPr algn="justLow" rtl="1">
                        <a:lnSpc>
                          <a:spcPct val="115000"/>
                        </a:lnSpc>
                        <a:spcAft>
                          <a:spcPts val="0"/>
                        </a:spcAft>
                        <a:tabLst>
                          <a:tab pos="711835" algn="l"/>
                        </a:tabLst>
                      </a:pPr>
                      <a:r>
                        <a:rPr lang="ar-IQ" sz="1800" dirty="0">
                          <a:effectLst/>
                        </a:rPr>
                        <a:t>1500,000</a:t>
                      </a:r>
                      <a:endParaRPr lang="en-US" sz="1800" dirty="0">
                        <a:effectLst/>
                        <a:latin typeface="Calibri"/>
                        <a:ea typeface="Calibri"/>
                        <a:cs typeface="Arial"/>
                      </a:endParaRPr>
                    </a:p>
                  </a:txBody>
                  <a:tcPr marL="68580" marR="68580" marT="0" marB="0" anchor="ctr"/>
                </a:tc>
              </a:tr>
            </a:tbl>
          </a:graphicData>
        </a:graphic>
      </p:graphicFrame>
      <p:sp>
        <p:nvSpPr>
          <p:cNvPr id="3" name="Rectangle 1"/>
          <p:cNvSpPr>
            <a:spLocks noChangeArrowheads="1"/>
          </p:cNvSpPr>
          <p:nvPr/>
        </p:nvSpPr>
        <p:spPr bwMode="auto">
          <a:xfrm>
            <a:off x="539552" y="337682"/>
            <a:ext cx="820891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711200" algn="l"/>
              </a:tabLst>
            </a:pPr>
            <a:r>
              <a:rPr kumimoji="0" lang="ar-IQ"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مثال /2 :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تتبع احدى الشركات طريقة القيد المفرد في تسجيل عملياتها وقد تم الحصول على البيانات الاتية عن سنة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2018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وكانت الاضافات على رأس المال خلال السنة 1000,000 دينار</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والمسحوبات الشخصية خلال السنة 400,000 دينار </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المطلوب :- </a:t>
            </a:r>
            <a:endPar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1) تحديد نتيجة اعمال الشركة لسنة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2018</a:t>
            </a:r>
            <a:endParaRPr kumimoji="0" lang="en-US"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 تصوير المركز المالي للشركة في بداية ونهاية السنة بالإضافة الى تصوير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قائمة</a:t>
            </a:r>
            <a:r>
              <a:rPr lang="ar-IQ" b="1" dirty="0">
                <a:latin typeface="Arial" pitchFamily="34" charset="0"/>
                <a:cs typeface="Arial" pitchFamily="34" charset="0"/>
              </a:rPr>
              <a:t>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نتيجة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الاعمال ؟</a:t>
            </a:r>
            <a:endParaRPr kumimoji="0" lang="ar-IQ"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483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467544" y="476672"/>
            <a:ext cx="8136904" cy="5909310"/>
          </a:xfrm>
          <a:prstGeom prst="rect">
            <a:avLst/>
          </a:prstGeom>
        </p:spPr>
        <p:txBody>
          <a:bodyPr wrap="square">
            <a:spAutoFit/>
          </a:bodyPr>
          <a:lstStyle/>
          <a:p>
            <a:pPr algn="just"/>
            <a:r>
              <a:rPr lang="ar-IQ" b="1" dirty="0"/>
              <a:t>الحل :-</a:t>
            </a:r>
            <a:endParaRPr lang="en-US" dirty="0"/>
          </a:p>
          <a:p>
            <a:pPr lvl="0" algn="just">
              <a:lnSpc>
                <a:spcPct val="150000"/>
              </a:lnSpc>
            </a:pPr>
            <a:r>
              <a:rPr lang="ar-IQ" b="1" dirty="0"/>
              <a:t>صافي المركز المالي </a:t>
            </a:r>
            <a:r>
              <a:rPr lang="ar-IQ" b="1" dirty="0" smtClean="0"/>
              <a:t>(1 / 1 / 2018 ) = ( </a:t>
            </a:r>
            <a:r>
              <a:rPr lang="ar-IQ" b="1" dirty="0"/>
              <a:t>النقدية + المدينون + البضاعة + الاثاث ) – الدائنون </a:t>
            </a:r>
            <a:endParaRPr lang="en-US" dirty="0"/>
          </a:p>
          <a:p>
            <a:pPr algn="just">
              <a:lnSpc>
                <a:spcPct val="150000"/>
              </a:lnSpc>
            </a:pPr>
            <a:r>
              <a:rPr lang="ar-IQ" b="1" dirty="0"/>
              <a:t>  </a:t>
            </a:r>
            <a:r>
              <a:rPr lang="ar-IQ" b="1" dirty="0" smtClean="0"/>
              <a:t>  </a:t>
            </a:r>
            <a:r>
              <a:rPr lang="ar-IQ" b="1" dirty="0"/>
              <a:t>= ( 500000+ 1500000+4000000+600000) – 1000000 </a:t>
            </a:r>
            <a:endParaRPr lang="en-US" dirty="0"/>
          </a:p>
          <a:p>
            <a:pPr algn="just">
              <a:lnSpc>
                <a:spcPct val="150000"/>
              </a:lnSpc>
            </a:pPr>
            <a:r>
              <a:rPr lang="ar-IQ" b="1" dirty="0"/>
              <a:t>    = 5600000 </a:t>
            </a:r>
            <a:r>
              <a:rPr lang="ar-IQ" b="1" dirty="0" smtClean="0"/>
              <a:t> دينار </a:t>
            </a:r>
            <a:endParaRPr lang="en-US" dirty="0"/>
          </a:p>
          <a:p>
            <a:pPr lvl="0" algn="just">
              <a:lnSpc>
                <a:spcPct val="150000"/>
              </a:lnSpc>
            </a:pPr>
            <a:r>
              <a:rPr lang="ar-IQ" b="1" dirty="0"/>
              <a:t>صافي المركز المالي </a:t>
            </a:r>
            <a:r>
              <a:rPr lang="ar-IQ" b="1" dirty="0" smtClean="0"/>
              <a:t>(31 / 12 / 2018 )= ( </a:t>
            </a:r>
            <a:r>
              <a:rPr lang="ar-IQ" b="1" dirty="0"/>
              <a:t>النقدية + المدينون + البضاعة + الاثاث ) – الدائنون </a:t>
            </a:r>
            <a:endParaRPr lang="en-US" dirty="0"/>
          </a:p>
          <a:p>
            <a:pPr algn="just">
              <a:lnSpc>
                <a:spcPct val="150000"/>
              </a:lnSpc>
            </a:pPr>
            <a:r>
              <a:rPr lang="ar-IQ" b="1" dirty="0"/>
              <a:t>  </a:t>
            </a:r>
            <a:r>
              <a:rPr lang="ar-IQ" b="1" dirty="0" smtClean="0"/>
              <a:t>  </a:t>
            </a:r>
            <a:r>
              <a:rPr lang="ar-IQ" b="1" dirty="0"/>
              <a:t>= ( </a:t>
            </a:r>
            <a:r>
              <a:rPr lang="ar-IQ" b="1" dirty="0" smtClean="0"/>
              <a:t>800000 + 2000000 +5000000 +700000 ) </a:t>
            </a:r>
            <a:r>
              <a:rPr lang="ar-IQ" b="1" dirty="0"/>
              <a:t>– 1500000 </a:t>
            </a:r>
            <a:endParaRPr lang="en-US" dirty="0"/>
          </a:p>
          <a:p>
            <a:pPr algn="just">
              <a:lnSpc>
                <a:spcPct val="150000"/>
              </a:lnSpc>
            </a:pPr>
            <a:r>
              <a:rPr lang="ar-IQ" b="1" dirty="0"/>
              <a:t>    = </a:t>
            </a:r>
            <a:r>
              <a:rPr lang="ar-IQ" b="1" dirty="0" smtClean="0"/>
              <a:t>7000000  </a:t>
            </a:r>
            <a:r>
              <a:rPr lang="ar-IQ" b="1" dirty="0"/>
              <a:t>دينار</a:t>
            </a:r>
            <a:endParaRPr lang="en-US" dirty="0"/>
          </a:p>
          <a:p>
            <a:pPr lvl="0" algn="just">
              <a:lnSpc>
                <a:spcPct val="150000"/>
              </a:lnSpc>
            </a:pPr>
            <a:r>
              <a:rPr lang="ar-IQ" b="1" dirty="0"/>
              <a:t>نتيجة الاعمال = رأس المال اخر المدة – ( راس المال اول المدة + الاضافات) </a:t>
            </a:r>
            <a:r>
              <a:rPr lang="ar-IQ" b="1" dirty="0" smtClean="0"/>
              <a:t>- المسحوبات </a:t>
            </a:r>
            <a:endParaRPr lang="en-US" dirty="0"/>
          </a:p>
          <a:p>
            <a:pPr algn="just">
              <a:lnSpc>
                <a:spcPct val="150000"/>
              </a:lnSpc>
            </a:pPr>
            <a:r>
              <a:rPr lang="ar-IQ" b="1" dirty="0"/>
              <a:t>   </a:t>
            </a:r>
            <a:r>
              <a:rPr lang="ar-IQ" b="1" dirty="0" smtClean="0"/>
              <a:t> </a:t>
            </a:r>
            <a:r>
              <a:rPr lang="ar-IQ" b="1" dirty="0"/>
              <a:t>= 7000000 – ( </a:t>
            </a:r>
            <a:r>
              <a:rPr lang="ar-IQ" b="1" dirty="0" smtClean="0"/>
              <a:t>5600000 +  1000000</a:t>
            </a:r>
            <a:r>
              <a:rPr lang="ar-IQ" b="1" dirty="0"/>
              <a:t>) </a:t>
            </a:r>
            <a:r>
              <a:rPr lang="ar-IQ" b="1" dirty="0" smtClean="0"/>
              <a:t>- </a:t>
            </a:r>
            <a:r>
              <a:rPr lang="ar-IQ" b="1" dirty="0"/>
              <a:t>400000</a:t>
            </a:r>
            <a:endParaRPr lang="en-US" dirty="0"/>
          </a:p>
          <a:p>
            <a:pPr algn="just">
              <a:lnSpc>
                <a:spcPct val="150000"/>
              </a:lnSpc>
            </a:pPr>
            <a:r>
              <a:rPr lang="ar-IQ" b="1" dirty="0"/>
              <a:t>  </a:t>
            </a:r>
            <a:r>
              <a:rPr lang="ar-IQ" b="1" dirty="0" smtClean="0"/>
              <a:t>  </a:t>
            </a:r>
            <a:r>
              <a:rPr lang="ar-IQ" b="1" dirty="0"/>
              <a:t>= 7000000 </a:t>
            </a:r>
            <a:r>
              <a:rPr lang="ar-IQ" b="1" dirty="0" smtClean="0"/>
              <a:t>– ( 6600000 - </a:t>
            </a:r>
            <a:r>
              <a:rPr lang="ar-IQ" b="1" dirty="0"/>
              <a:t>400000 </a:t>
            </a:r>
            <a:r>
              <a:rPr lang="ar-IQ" b="1" dirty="0" smtClean="0"/>
              <a:t>) = 800000    </a:t>
            </a:r>
            <a:r>
              <a:rPr lang="ar-IQ" b="1" dirty="0"/>
              <a:t>بما انها موجب اذاً </a:t>
            </a:r>
            <a:r>
              <a:rPr lang="ar-IQ" b="1" dirty="0" smtClean="0"/>
              <a:t>ربح</a:t>
            </a:r>
            <a:r>
              <a:rPr lang="ar-IQ" dirty="0"/>
              <a:t> </a:t>
            </a:r>
            <a:endParaRPr lang="ar-IQ" dirty="0" smtClean="0"/>
          </a:p>
          <a:p>
            <a:pPr algn="just">
              <a:lnSpc>
                <a:spcPct val="150000"/>
              </a:lnSpc>
            </a:pPr>
            <a:r>
              <a:rPr lang="ar-IQ" b="1" dirty="0" smtClean="0"/>
              <a:t>تصوير </a:t>
            </a:r>
            <a:r>
              <a:rPr lang="ar-IQ" b="1" dirty="0"/>
              <a:t>ما </a:t>
            </a:r>
            <a:r>
              <a:rPr lang="ar-IQ" b="1" dirty="0" smtClean="0"/>
              <a:t>هو </a:t>
            </a:r>
            <a:r>
              <a:rPr lang="ar-IQ" b="1" dirty="0"/>
              <a:t>مطلوب في المطلب 2 </a:t>
            </a:r>
            <a:endParaRPr lang="ar-IQ" b="1" dirty="0" smtClean="0"/>
          </a:p>
          <a:p>
            <a:pPr lvl="0"/>
            <a:endParaRPr lang="ar-IQ" b="1" dirty="0"/>
          </a:p>
          <a:p>
            <a:pPr lvl="0"/>
            <a:endParaRPr lang="ar-IQ" b="1" dirty="0" smtClean="0"/>
          </a:p>
          <a:p>
            <a:pPr lvl="0"/>
            <a:endParaRPr lang="ar-IQ" b="1" dirty="0"/>
          </a:p>
          <a:p>
            <a:pPr lvl="0"/>
            <a:endParaRPr lang="ar-IQ" b="1" dirty="0" smtClean="0"/>
          </a:p>
          <a:p>
            <a:pPr lvl="0"/>
            <a:endParaRPr lang="en-US" dirty="0"/>
          </a:p>
        </p:txBody>
      </p:sp>
    </p:spTree>
    <p:extLst>
      <p:ext uri="{BB962C8B-B14F-4D97-AF65-F5344CB8AC3E}">
        <p14:creationId xmlns:p14="http://schemas.microsoft.com/office/powerpoint/2010/main" val="833095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696331053"/>
              </p:ext>
            </p:extLst>
          </p:nvPr>
        </p:nvGraphicFramePr>
        <p:xfrm>
          <a:off x="1115616" y="1556792"/>
          <a:ext cx="7344816" cy="2852936"/>
        </p:xfrm>
        <a:graphic>
          <a:graphicData uri="http://schemas.openxmlformats.org/drawingml/2006/table">
            <a:tbl>
              <a:tblPr rtl="1" firstRow="1" firstCol="1" bandRow="1">
                <a:tableStyleId>{5C22544A-7EE6-4342-B048-85BDC9FD1C3A}</a:tableStyleId>
              </a:tblPr>
              <a:tblGrid>
                <a:gridCol w="3671999"/>
                <a:gridCol w="3672817"/>
              </a:tblGrid>
              <a:tr h="459922">
                <a:tc>
                  <a:txBody>
                    <a:bodyPr/>
                    <a:lstStyle/>
                    <a:p>
                      <a:pPr marL="457200" algn="ctr" rtl="1">
                        <a:lnSpc>
                          <a:spcPct val="115000"/>
                        </a:lnSpc>
                        <a:spcAft>
                          <a:spcPts val="0"/>
                        </a:spcAft>
                        <a:tabLst>
                          <a:tab pos="711835" algn="l"/>
                        </a:tabLst>
                      </a:pPr>
                      <a:r>
                        <a:rPr lang="ar-IQ" sz="1800" dirty="0">
                          <a:effectLst/>
                        </a:rPr>
                        <a:t>الموجودات</a:t>
                      </a:r>
                      <a:endParaRPr lang="en-US" sz="1800" dirty="0">
                        <a:effectLst/>
                        <a:latin typeface="Calibri"/>
                        <a:ea typeface="Calibri"/>
                        <a:cs typeface="Arial"/>
                      </a:endParaRPr>
                    </a:p>
                  </a:txBody>
                  <a:tcPr marL="68580" marR="68580" marT="0" marB="0">
                    <a:solidFill>
                      <a:schemeClr val="accent2"/>
                    </a:solidFill>
                  </a:tcPr>
                </a:tc>
                <a:tc>
                  <a:txBody>
                    <a:bodyPr/>
                    <a:lstStyle/>
                    <a:p>
                      <a:pPr marL="457200" algn="ctr" rtl="1">
                        <a:lnSpc>
                          <a:spcPct val="115000"/>
                        </a:lnSpc>
                        <a:spcAft>
                          <a:spcPts val="0"/>
                        </a:spcAft>
                        <a:tabLst>
                          <a:tab pos="711835" algn="l"/>
                        </a:tabLst>
                      </a:pPr>
                      <a:r>
                        <a:rPr lang="ar-IQ" sz="1800" dirty="0">
                          <a:effectLst/>
                        </a:rPr>
                        <a:t>المطلوبات</a:t>
                      </a:r>
                      <a:endParaRPr lang="en-US" sz="1800" dirty="0">
                        <a:effectLst/>
                        <a:latin typeface="Calibri"/>
                        <a:ea typeface="Calibri"/>
                        <a:cs typeface="Arial"/>
                      </a:endParaRPr>
                    </a:p>
                  </a:txBody>
                  <a:tcPr marL="68580" marR="68580" marT="0" marB="0">
                    <a:solidFill>
                      <a:schemeClr val="accent2"/>
                    </a:solidFill>
                  </a:tcPr>
                </a:tc>
              </a:tr>
              <a:tr h="1933092">
                <a:tc>
                  <a:txBody>
                    <a:bodyPr/>
                    <a:lstStyle/>
                    <a:p>
                      <a:pPr marL="457200" algn="justLow" rtl="1">
                        <a:lnSpc>
                          <a:spcPct val="115000"/>
                        </a:lnSpc>
                        <a:spcAft>
                          <a:spcPts val="0"/>
                        </a:spcAft>
                        <a:tabLst>
                          <a:tab pos="711835" algn="l"/>
                        </a:tabLst>
                      </a:pPr>
                      <a:r>
                        <a:rPr lang="ar-IQ" sz="1800" dirty="0">
                          <a:solidFill>
                            <a:schemeClr val="tx1"/>
                          </a:solidFill>
                          <a:effectLst/>
                        </a:rPr>
                        <a:t>600000  </a:t>
                      </a:r>
                      <a:r>
                        <a:rPr lang="ar-IQ" sz="1800" dirty="0" smtClean="0">
                          <a:solidFill>
                            <a:schemeClr val="tx1"/>
                          </a:solidFill>
                          <a:effectLst/>
                        </a:rPr>
                        <a:t>     الاثاث</a:t>
                      </a:r>
                      <a:endParaRPr lang="en-US" sz="1800" dirty="0">
                        <a:solidFill>
                          <a:schemeClr val="tx1"/>
                        </a:solidFill>
                        <a:effectLst/>
                      </a:endParaRPr>
                    </a:p>
                    <a:p>
                      <a:pPr marL="457200" algn="justLow" rtl="1">
                        <a:lnSpc>
                          <a:spcPct val="115000"/>
                        </a:lnSpc>
                        <a:spcAft>
                          <a:spcPts val="0"/>
                        </a:spcAft>
                        <a:tabLst>
                          <a:tab pos="711835" algn="l"/>
                        </a:tabLst>
                      </a:pPr>
                      <a:r>
                        <a:rPr lang="ar-IQ" sz="1800" dirty="0">
                          <a:solidFill>
                            <a:schemeClr val="tx1"/>
                          </a:solidFill>
                          <a:effectLst/>
                        </a:rPr>
                        <a:t>4000000 </a:t>
                      </a:r>
                      <a:r>
                        <a:rPr lang="ar-IQ" sz="1800" dirty="0" smtClean="0">
                          <a:solidFill>
                            <a:schemeClr val="tx1"/>
                          </a:solidFill>
                          <a:effectLst/>
                        </a:rPr>
                        <a:t>    البضاعة </a:t>
                      </a:r>
                      <a:r>
                        <a:rPr lang="ar-IQ" sz="1800" dirty="0">
                          <a:solidFill>
                            <a:schemeClr val="tx1"/>
                          </a:solidFill>
                          <a:effectLst/>
                        </a:rPr>
                        <a:t>اخر المدة </a:t>
                      </a:r>
                      <a:endParaRPr lang="en-US" sz="1800" dirty="0">
                        <a:solidFill>
                          <a:schemeClr val="tx1"/>
                        </a:solidFill>
                        <a:effectLst/>
                      </a:endParaRPr>
                    </a:p>
                    <a:p>
                      <a:pPr marL="457200" algn="justLow" rtl="1">
                        <a:lnSpc>
                          <a:spcPct val="115000"/>
                        </a:lnSpc>
                        <a:spcAft>
                          <a:spcPts val="0"/>
                        </a:spcAft>
                        <a:tabLst>
                          <a:tab pos="711835" algn="l"/>
                        </a:tabLst>
                      </a:pPr>
                      <a:r>
                        <a:rPr lang="ar-IQ" sz="1800" dirty="0">
                          <a:solidFill>
                            <a:schemeClr val="tx1"/>
                          </a:solidFill>
                          <a:effectLst/>
                        </a:rPr>
                        <a:t>1500000 </a:t>
                      </a:r>
                      <a:r>
                        <a:rPr lang="ar-IQ" sz="1800" dirty="0" smtClean="0">
                          <a:solidFill>
                            <a:schemeClr val="tx1"/>
                          </a:solidFill>
                          <a:effectLst/>
                        </a:rPr>
                        <a:t>    المدينون </a:t>
                      </a:r>
                      <a:endParaRPr lang="en-US" sz="1800" dirty="0">
                        <a:solidFill>
                          <a:schemeClr val="tx1"/>
                        </a:solidFill>
                        <a:effectLst/>
                      </a:endParaRPr>
                    </a:p>
                    <a:p>
                      <a:pPr marL="457200" algn="justLow" rtl="1">
                        <a:lnSpc>
                          <a:spcPct val="115000"/>
                        </a:lnSpc>
                        <a:spcAft>
                          <a:spcPts val="0"/>
                        </a:spcAft>
                        <a:tabLst>
                          <a:tab pos="711835" algn="l"/>
                        </a:tabLst>
                      </a:pPr>
                      <a:r>
                        <a:rPr lang="ar-IQ" sz="1800" dirty="0">
                          <a:solidFill>
                            <a:schemeClr val="tx1"/>
                          </a:solidFill>
                          <a:effectLst/>
                        </a:rPr>
                        <a:t>500000  </a:t>
                      </a:r>
                      <a:r>
                        <a:rPr lang="ar-IQ" sz="1800" dirty="0" smtClean="0">
                          <a:solidFill>
                            <a:schemeClr val="tx1"/>
                          </a:solidFill>
                          <a:effectLst/>
                        </a:rPr>
                        <a:t>     الصندوق </a:t>
                      </a:r>
                      <a:endParaRPr lang="en-US" sz="1800" dirty="0">
                        <a:solidFill>
                          <a:schemeClr val="tx1"/>
                        </a:solidFill>
                        <a:effectLst/>
                        <a:latin typeface="Calibri"/>
                        <a:ea typeface="Calibri"/>
                        <a:cs typeface="Arial"/>
                      </a:endParaRPr>
                    </a:p>
                  </a:txBody>
                  <a:tcPr marL="68580" marR="68580" marT="0" marB="0">
                    <a:solidFill>
                      <a:schemeClr val="tx2">
                        <a:lumMod val="40000"/>
                        <a:lumOff val="60000"/>
                      </a:schemeClr>
                    </a:solidFill>
                  </a:tcPr>
                </a:tc>
                <a:tc>
                  <a:txBody>
                    <a:bodyPr/>
                    <a:lstStyle/>
                    <a:p>
                      <a:pPr marL="457200" algn="justLow" rtl="1">
                        <a:lnSpc>
                          <a:spcPct val="115000"/>
                        </a:lnSpc>
                        <a:spcAft>
                          <a:spcPts val="0"/>
                        </a:spcAft>
                        <a:tabLst>
                          <a:tab pos="711835" algn="l"/>
                        </a:tabLst>
                      </a:pPr>
                      <a:r>
                        <a:rPr lang="ar-IQ" sz="1800" dirty="0">
                          <a:effectLst/>
                        </a:rPr>
                        <a:t>1000000 </a:t>
                      </a:r>
                      <a:r>
                        <a:rPr lang="ar-IQ" sz="1800" dirty="0" smtClean="0">
                          <a:effectLst/>
                        </a:rPr>
                        <a:t>   الدائنون </a:t>
                      </a:r>
                      <a:endParaRPr lang="en-US" sz="1800" dirty="0">
                        <a:effectLst/>
                      </a:endParaRPr>
                    </a:p>
                    <a:p>
                      <a:pPr marL="457200" algn="justLow" rtl="1">
                        <a:lnSpc>
                          <a:spcPct val="115000"/>
                        </a:lnSpc>
                        <a:spcAft>
                          <a:spcPts val="0"/>
                        </a:spcAft>
                        <a:tabLst>
                          <a:tab pos="711835" algn="l"/>
                        </a:tabLst>
                      </a:pPr>
                      <a:r>
                        <a:rPr lang="ar-IQ" sz="1800" dirty="0" smtClean="0">
                          <a:effectLst/>
                        </a:rPr>
                        <a:t>5600000    </a:t>
                      </a:r>
                      <a:r>
                        <a:rPr lang="ar-IQ" sz="1800" dirty="0">
                          <a:effectLst/>
                        </a:rPr>
                        <a:t>راس المال </a:t>
                      </a:r>
                      <a:endParaRPr lang="en-US" sz="1800" dirty="0">
                        <a:effectLst/>
                        <a:latin typeface="Calibri"/>
                        <a:ea typeface="Calibri"/>
                        <a:cs typeface="Arial"/>
                      </a:endParaRPr>
                    </a:p>
                  </a:txBody>
                  <a:tcPr marL="68580" marR="68580" marT="0" marB="0">
                    <a:solidFill>
                      <a:schemeClr val="tx2">
                        <a:lumMod val="40000"/>
                        <a:lumOff val="60000"/>
                      </a:schemeClr>
                    </a:solidFill>
                  </a:tcPr>
                </a:tc>
              </a:tr>
              <a:tr h="459922">
                <a:tc>
                  <a:txBody>
                    <a:bodyPr/>
                    <a:lstStyle/>
                    <a:p>
                      <a:pPr marL="457200" algn="ctr" rtl="1">
                        <a:lnSpc>
                          <a:spcPct val="115000"/>
                        </a:lnSpc>
                        <a:spcAft>
                          <a:spcPts val="0"/>
                        </a:spcAft>
                        <a:tabLst>
                          <a:tab pos="711835" algn="l"/>
                        </a:tabLst>
                      </a:pPr>
                      <a:r>
                        <a:rPr lang="ar-IQ" sz="1800" dirty="0">
                          <a:solidFill>
                            <a:schemeClr val="tx1"/>
                          </a:solidFill>
                          <a:effectLst/>
                        </a:rPr>
                        <a:t>6600000</a:t>
                      </a:r>
                      <a:endParaRPr lang="en-US" sz="1800" dirty="0">
                        <a:solidFill>
                          <a:schemeClr val="tx1"/>
                        </a:solidFill>
                        <a:effectLst/>
                        <a:latin typeface="Calibri"/>
                        <a:ea typeface="Calibri"/>
                        <a:cs typeface="Arial"/>
                      </a:endParaRPr>
                    </a:p>
                  </a:txBody>
                  <a:tcPr marL="68580" marR="68580" marT="0" marB="0">
                    <a:solidFill>
                      <a:schemeClr val="accent2"/>
                    </a:solidFill>
                  </a:tcPr>
                </a:tc>
                <a:tc>
                  <a:txBody>
                    <a:bodyPr/>
                    <a:lstStyle/>
                    <a:p>
                      <a:pPr marL="457200" algn="ctr" rtl="1">
                        <a:lnSpc>
                          <a:spcPct val="115000"/>
                        </a:lnSpc>
                        <a:spcAft>
                          <a:spcPts val="0"/>
                        </a:spcAft>
                        <a:tabLst>
                          <a:tab pos="711835" algn="l"/>
                        </a:tabLst>
                      </a:pPr>
                      <a:r>
                        <a:rPr lang="ar-IQ" sz="1800" dirty="0">
                          <a:effectLst/>
                        </a:rPr>
                        <a:t>6600000</a:t>
                      </a:r>
                      <a:endParaRPr lang="en-US" sz="1800" dirty="0">
                        <a:effectLst/>
                        <a:latin typeface="Calibri"/>
                        <a:ea typeface="Calibri"/>
                        <a:cs typeface="Arial"/>
                      </a:endParaRPr>
                    </a:p>
                  </a:txBody>
                  <a:tcPr marL="68580" marR="68580" marT="0" marB="0">
                    <a:solidFill>
                      <a:schemeClr val="accent2"/>
                    </a:solidFill>
                  </a:tcPr>
                </a:tc>
              </a:tr>
            </a:tbl>
          </a:graphicData>
        </a:graphic>
      </p:graphicFrame>
      <p:sp>
        <p:nvSpPr>
          <p:cNvPr id="3" name="Rectangle 1"/>
          <p:cNvSpPr>
            <a:spLocks noChangeArrowheads="1"/>
          </p:cNvSpPr>
          <p:nvPr/>
        </p:nvSpPr>
        <p:spPr bwMode="auto">
          <a:xfrm>
            <a:off x="-300759" y="476672"/>
            <a:ext cx="94115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قائمة المركز المالي في 1 / 1 / 2018 </a:t>
            </a:r>
          </a:p>
          <a:p>
            <a:pPr marL="0" marR="0" lvl="0" indent="0" algn="r" defTabSz="914400" rtl="0" eaLnBrk="1" fontAlgn="base" latinLnBrk="0" hangingPunct="1">
              <a:lnSpc>
                <a:spcPct val="100000"/>
              </a:lnSpc>
              <a:spcBef>
                <a:spcPct val="0"/>
              </a:spcBef>
              <a:spcAft>
                <a:spcPct val="0"/>
              </a:spcAft>
              <a:buClrTx/>
              <a:buSzTx/>
              <a:buFontTx/>
              <a:buChar char="•"/>
              <a:tabLst>
                <a:tab pos="7112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12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618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289238996"/>
              </p:ext>
            </p:extLst>
          </p:nvPr>
        </p:nvGraphicFramePr>
        <p:xfrm>
          <a:off x="539552" y="1484784"/>
          <a:ext cx="8280920" cy="3312368"/>
        </p:xfrm>
        <a:graphic>
          <a:graphicData uri="http://schemas.openxmlformats.org/drawingml/2006/table">
            <a:tbl>
              <a:tblPr rtl="1" firstRow="1" firstCol="1" bandRow="1">
                <a:tableStyleId>{5C22544A-7EE6-4342-B048-85BDC9FD1C3A}</a:tableStyleId>
              </a:tblPr>
              <a:tblGrid>
                <a:gridCol w="4139998"/>
                <a:gridCol w="4140922"/>
              </a:tblGrid>
              <a:tr h="533987">
                <a:tc>
                  <a:txBody>
                    <a:bodyPr/>
                    <a:lstStyle/>
                    <a:p>
                      <a:pPr marL="457200" algn="ctr" rtl="0">
                        <a:lnSpc>
                          <a:spcPct val="115000"/>
                        </a:lnSpc>
                        <a:spcAft>
                          <a:spcPts val="0"/>
                        </a:spcAft>
                        <a:tabLst>
                          <a:tab pos="711835" algn="l"/>
                        </a:tabLst>
                      </a:pPr>
                      <a:r>
                        <a:rPr lang="ar-IQ" sz="1800" dirty="0">
                          <a:solidFill>
                            <a:schemeClr val="tx1"/>
                          </a:solidFill>
                          <a:effectLst/>
                        </a:rPr>
                        <a:t>الموجودات</a:t>
                      </a:r>
                      <a:endParaRPr lang="en-US" sz="1800" dirty="0">
                        <a:solidFill>
                          <a:schemeClr val="tx1"/>
                        </a:solidFill>
                        <a:effectLst/>
                        <a:latin typeface="Calibri"/>
                        <a:ea typeface="Calibri"/>
                        <a:cs typeface="Arial"/>
                      </a:endParaRPr>
                    </a:p>
                  </a:txBody>
                  <a:tcPr marL="68580" marR="68580" marT="0" marB="0">
                    <a:solidFill>
                      <a:schemeClr val="bg2">
                        <a:lumMod val="90000"/>
                      </a:schemeClr>
                    </a:solidFill>
                  </a:tcPr>
                </a:tc>
                <a:tc>
                  <a:txBody>
                    <a:bodyPr/>
                    <a:lstStyle/>
                    <a:p>
                      <a:pPr marL="457200" algn="ctr" rtl="0">
                        <a:lnSpc>
                          <a:spcPct val="115000"/>
                        </a:lnSpc>
                        <a:spcAft>
                          <a:spcPts val="0"/>
                        </a:spcAft>
                        <a:tabLst>
                          <a:tab pos="711835" algn="l"/>
                        </a:tabLst>
                      </a:pPr>
                      <a:r>
                        <a:rPr lang="ar-IQ" sz="1800" dirty="0">
                          <a:solidFill>
                            <a:schemeClr val="tx1"/>
                          </a:solidFill>
                          <a:effectLst/>
                        </a:rPr>
                        <a:t>المطلوبات</a:t>
                      </a:r>
                      <a:endParaRPr lang="en-US" sz="1800" dirty="0">
                        <a:solidFill>
                          <a:schemeClr val="tx1"/>
                        </a:solidFill>
                        <a:effectLst/>
                        <a:latin typeface="Calibri"/>
                        <a:ea typeface="Calibri"/>
                        <a:cs typeface="Arial"/>
                      </a:endParaRPr>
                    </a:p>
                  </a:txBody>
                  <a:tcPr marL="68580" marR="68580" marT="0" marB="0">
                    <a:solidFill>
                      <a:schemeClr val="bg1">
                        <a:lumMod val="85000"/>
                      </a:schemeClr>
                    </a:solidFill>
                  </a:tcPr>
                </a:tc>
              </a:tr>
              <a:tr h="2244394">
                <a:tc>
                  <a:txBody>
                    <a:bodyPr/>
                    <a:lstStyle/>
                    <a:p>
                      <a:pPr marL="457200" algn="r" rtl="0">
                        <a:lnSpc>
                          <a:spcPct val="115000"/>
                        </a:lnSpc>
                        <a:spcAft>
                          <a:spcPts val="0"/>
                        </a:spcAft>
                        <a:tabLst>
                          <a:tab pos="711835" algn="l"/>
                        </a:tabLst>
                      </a:pPr>
                      <a:r>
                        <a:rPr lang="ar-IQ" sz="1800" dirty="0">
                          <a:solidFill>
                            <a:schemeClr val="tx1"/>
                          </a:solidFill>
                          <a:effectLst/>
                        </a:rPr>
                        <a:t>700000  </a:t>
                      </a:r>
                      <a:r>
                        <a:rPr lang="ar-IQ" sz="1800" dirty="0" smtClean="0">
                          <a:solidFill>
                            <a:schemeClr val="tx1"/>
                          </a:solidFill>
                          <a:effectLst/>
                        </a:rPr>
                        <a:t>       الاثاث</a:t>
                      </a:r>
                      <a:endParaRPr lang="en-US" sz="1800" dirty="0">
                        <a:solidFill>
                          <a:schemeClr val="tx1"/>
                        </a:solidFill>
                        <a:effectLst/>
                      </a:endParaRPr>
                    </a:p>
                    <a:p>
                      <a:pPr marL="457200" algn="r" rtl="0">
                        <a:lnSpc>
                          <a:spcPct val="115000"/>
                        </a:lnSpc>
                        <a:spcAft>
                          <a:spcPts val="0"/>
                        </a:spcAft>
                        <a:tabLst>
                          <a:tab pos="711835" algn="l"/>
                        </a:tabLst>
                      </a:pPr>
                      <a:r>
                        <a:rPr lang="ar-IQ" sz="1800" dirty="0">
                          <a:solidFill>
                            <a:schemeClr val="tx1"/>
                          </a:solidFill>
                          <a:effectLst/>
                        </a:rPr>
                        <a:t>5000000 </a:t>
                      </a:r>
                      <a:r>
                        <a:rPr lang="ar-IQ" sz="1800" dirty="0" smtClean="0">
                          <a:solidFill>
                            <a:schemeClr val="tx1"/>
                          </a:solidFill>
                          <a:effectLst/>
                        </a:rPr>
                        <a:t>      البضاعة </a:t>
                      </a:r>
                      <a:r>
                        <a:rPr lang="ar-IQ" sz="1800" dirty="0">
                          <a:solidFill>
                            <a:schemeClr val="tx1"/>
                          </a:solidFill>
                          <a:effectLst/>
                        </a:rPr>
                        <a:t>اخر المدة </a:t>
                      </a:r>
                      <a:endParaRPr lang="en-US" sz="1800" dirty="0">
                        <a:solidFill>
                          <a:schemeClr val="tx1"/>
                        </a:solidFill>
                        <a:effectLst/>
                      </a:endParaRPr>
                    </a:p>
                    <a:p>
                      <a:pPr marL="457200" algn="r" rtl="0">
                        <a:lnSpc>
                          <a:spcPct val="115000"/>
                        </a:lnSpc>
                        <a:spcAft>
                          <a:spcPts val="0"/>
                        </a:spcAft>
                        <a:tabLst>
                          <a:tab pos="711835" algn="l"/>
                        </a:tabLst>
                      </a:pPr>
                      <a:r>
                        <a:rPr lang="ar-IQ" sz="1800" dirty="0">
                          <a:solidFill>
                            <a:schemeClr val="tx1"/>
                          </a:solidFill>
                          <a:effectLst/>
                        </a:rPr>
                        <a:t>2000000 </a:t>
                      </a:r>
                      <a:r>
                        <a:rPr lang="ar-IQ" sz="1800" dirty="0" smtClean="0">
                          <a:solidFill>
                            <a:schemeClr val="tx1"/>
                          </a:solidFill>
                          <a:effectLst/>
                        </a:rPr>
                        <a:t>      المدينون </a:t>
                      </a:r>
                      <a:endParaRPr lang="en-US" sz="1800" dirty="0">
                        <a:solidFill>
                          <a:schemeClr val="tx1"/>
                        </a:solidFill>
                        <a:effectLst/>
                      </a:endParaRPr>
                    </a:p>
                    <a:p>
                      <a:pPr marL="457200" algn="r" rtl="0">
                        <a:lnSpc>
                          <a:spcPct val="115000"/>
                        </a:lnSpc>
                        <a:spcAft>
                          <a:spcPts val="0"/>
                        </a:spcAft>
                        <a:tabLst>
                          <a:tab pos="711835" algn="l"/>
                        </a:tabLst>
                      </a:pPr>
                      <a:r>
                        <a:rPr lang="ar-IQ" sz="1800" dirty="0">
                          <a:solidFill>
                            <a:schemeClr val="tx1"/>
                          </a:solidFill>
                          <a:effectLst/>
                        </a:rPr>
                        <a:t>800000  </a:t>
                      </a:r>
                      <a:r>
                        <a:rPr lang="ar-IQ" sz="1800" dirty="0" smtClean="0">
                          <a:solidFill>
                            <a:schemeClr val="tx1"/>
                          </a:solidFill>
                          <a:effectLst/>
                        </a:rPr>
                        <a:t>       الصندوق </a:t>
                      </a:r>
                      <a:endParaRPr lang="en-US" sz="1800" dirty="0">
                        <a:solidFill>
                          <a:schemeClr val="tx1"/>
                        </a:solidFill>
                        <a:effectLst/>
                        <a:latin typeface="Calibri"/>
                        <a:ea typeface="Calibri"/>
                        <a:cs typeface="Arial"/>
                      </a:endParaRPr>
                    </a:p>
                  </a:txBody>
                  <a:tcPr marL="68580" marR="68580" marT="0" marB="0">
                    <a:solidFill>
                      <a:schemeClr val="accent4">
                        <a:lumMod val="60000"/>
                        <a:lumOff val="40000"/>
                      </a:schemeClr>
                    </a:solidFill>
                  </a:tcPr>
                </a:tc>
                <a:tc>
                  <a:txBody>
                    <a:bodyPr/>
                    <a:lstStyle/>
                    <a:p>
                      <a:pPr marL="457200" algn="r" rtl="0">
                        <a:lnSpc>
                          <a:spcPct val="115000"/>
                        </a:lnSpc>
                        <a:spcAft>
                          <a:spcPts val="0"/>
                        </a:spcAft>
                        <a:tabLst>
                          <a:tab pos="711835" algn="l"/>
                        </a:tabLst>
                      </a:pPr>
                      <a:r>
                        <a:rPr lang="ar-IQ" sz="1800" dirty="0">
                          <a:solidFill>
                            <a:schemeClr val="tx1"/>
                          </a:solidFill>
                          <a:effectLst/>
                        </a:rPr>
                        <a:t>1500000 </a:t>
                      </a:r>
                      <a:r>
                        <a:rPr lang="ar-IQ" sz="1800" dirty="0" smtClean="0">
                          <a:solidFill>
                            <a:schemeClr val="tx1"/>
                          </a:solidFill>
                          <a:effectLst/>
                        </a:rPr>
                        <a:t>     الدائنون </a:t>
                      </a:r>
                      <a:endParaRPr lang="en-US" sz="1800" dirty="0">
                        <a:solidFill>
                          <a:schemeClr val="tx1"/>
                        </a:solidFill>
                        <a:effectLst/>
                      </a:endParaRPr>
                    </a:p>
                    <a:p>
                      <a:pPr marL="457200" algn="r" rtl="0">
                        <a:lnSpc>
                          <a:spcPct val="115000"/>
                        </a:lnSpc>
                        <a:spcAft>
                          <a:spcPts val="0"/>
                        </a:spcAft>
                        <a:tabLst>
                          <a:tab pos="711835" algn="l"/>
                        </a:tabLst>
                      </a:pPr>
                      <a:r>
                        <a:rPr lang="ar-IQ" sz="1800" dirty="0">
                          <a:solidFill>
                            <a:schemeClr val="tx1"/>
                          </a:solidFill>
                          <a:effectLst/>
                        </a:rPr>
                        <a:t>7000000 </a:t>
                      </a:r>
                      <a:r>
                        <a:rPr lang="ar-IQ" sz="1800" dirty="0" smtClean="0">
                          <a:solidFill>
                            <a:schemeClr val="tx1"/>
                          </a:solidFill>
                          <a:effectLst/>
                        </a:rPr>
                        <a:t>     راس </a:t>
                      </a:r>
                      <a:r>
                        <a:rPr lang="ar-IQ" sz="1800" dirty="0">
                          <a:solidFill>
                            <a:schemeClr val="tx1"/>
                          </a:solidFill>
                          <a:effectLst/>
                        </a:rPr>
                        <a:t>المال </a:t>
                      </a:r>
                      <a:endParaRPr lang="en-US" sz="1800" dirty="0">
                        <a:solidFill>
                          <a:schemeClr val="tx1"/>
                        </a:solidFill>
                        <a:effectLst/>
                        <a:latin typeface="Calibri"/>
                        <a:ea typeface="Calibri"/>
                        <a:cs typeface="Arial"/>
                      </a:endParaRPr>
                    </a:p>
                  </a:txBody>
                  <a:tcPr marL="68580" marR="68580" marT="0" marB="0">
                    <a:solidFill>
                      <a:schemeClr val="accent4">
                        <a:lumMod val="60000"/>
                        <a:lumOff val="40000"/>
                      </a:schemeClr>
                    </a:solidFill>
                  </a:tcPr>
                </a:tc>
              </a:tr>
              <a:tr h="533987">
                <a:tc>
                  <a:txBody>
                    <a:bodyPr/>
                    <a:lstStyle/>
                    <a:p>
                      <a:pPr marL="457200" algn="ctr" rtl="0">
                        <a:lnSpc>
                          <a:spcPct val="115000"/>
                        </a:lnSpc>
                        <a:spcAft>
                          <a:spcPts val="0"/>
                        </a:spcAft>
                        <a:tabLst>
                          <a:tab pos="711835" algn="l"/>
                        </a:tabLst>
                      </a:pPr>
                      <a:r>
                        <a:rPr lang="ar-IQ" sz="1800" dirty="0">
                          <a:solidFill>
                            <a:schemeClr val="tx1"/>
                          </a:solidFill>
                          <a:effectLst/>
                        </a:rPr>
                        <a:t>8500000</a:t>
                      </a:r>
                      <a:endParaRPr lang="en-US" sz="1800" dirty="0">
                        <a:solidFill>
                          <a:schemeClr val="tx1"/>
                        </a:solidFill>
                        <a:effectLst/>
                        <a:latin typeface="Calibri"/>
                        <a:ea typeface="Calibri"/>
                        <a:cs typeface="Arial"/>
                      </a:endParaRPr>
                    </a:p>
                  </a:txBody>
                  <a:tcPr marL="68580" marR="68580" marT="0" marB="0">
                    <a:solidFill>
                      <a:schemeClr val="accent2">
                        <a:lumMod val="60000"/>
                        <a:lumOff val="40000"/>
                      </a:schemeClr>
                    </a:solidFill>
                  </a:tcPr>
                </a:tc>
                <a:tc>
                  <a:txBody>
                    <a:bodyPr/>
                    <a:lstStyle/>
                    <a:p>
                      <a:pPr marL="457200" algn="ctr" rtl="0">
                        <a:lnSpc>
                          <a:spcPct val="115000"/>
                        </a:lnSpc>
                        <a:spcAft>
                          <a:spcPts val="0"/>
                        </a:spcAft>
                        <a:tabLst>
                          <a:tab pos="711835" algn="l"/>
                        </a:tabLst>
                      </a:pPr>
                      <a:r>
                        <a:rPr lang="ar-IQ" sz="1800" dirty="0">
                          <a:effectLst/>
                        </a:rPr>
                        <a:t>8500000</a:t>
                      </a:r>
                      <a:endParaRPr lang="en-US" sz="1800" dirty="0">
                        <a:effectLst/>
                        <a:latin typeface="Calibri"/>
                        <a:ea typeface="Calibri"/>
                        <a:cs typeface="Arial"/>
                      </a:endParaRPr>
                    </a:p>
                  </a:txBody>
                  <a:tcPr marL="68580" marR="68580" marT="0" marB="0">
                    <a:solidFill>
                      <a:schemeClr val="accent2">
                        <a:lumMod val="60000"/>
                        <a:lumOff val="40000"/>
                      </a:schemeClr>
                    </a:solidFill>
                  </a:tcPr>
                </a:tc>
              </a:tr>
            </a:tbl>
          </a:graphicData>
        </a:graphic>
      </p:graphicFrame>
      <p:sp>
        <p:nvSpPr>
          <p:cNvPr id="3" name="Rectangle 1"/>
          <p:cNvSpPr>
            <a:spLocks noChangeArrowheads="1"/>
          </p:cNvSpPr>
          <p:nvPr/>
        </p:nvSpPr>
        <p:spPr bwMode="auto">
          <a:xfrm>
            <a:off x="-177783" y="670139"/>
            <a:ext cx="9321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المركز المالي في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31 / 12 / 2018</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12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541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029004147"/>
              </p:ext>
            </p:extLst>
          </p:nvPr>
        </p:nvGraphicFramePr>
        <p:xfrm>
          <a:off x="1187624" y="1340768"/>
          <a:ext cx="7344816" cy="2880319"/>
        </p:xfrm>
        <a:graphic>
          <a:graphicData uri="http://schemas.openxmlformats.org/drawingml/2006/table">
            <a:tbl>
              <a:tblPr rtl="1" firstRow="1" firstCol="1" bandRow="1">
                <a:tableStyleId>{5C22544A-7EE6-4342-B048-85BDC9FD1C3A}</a:tableStyleId>
              </a:tblPr>
              <a:tblGrid>
                <a:gridCol w="3671999"/>
                <a:gridCol w="3672817"/>
              </a:tblGrid>
              <a:tr h="480053">
                <a:tc>
                  <a:txBody>
                    <a:bodyPr/>
                    <a:lstStyle/>
                    <a:p>
                      <a:pPr marL="457200" algn="ctr" rtl="1">
                        <a:lnSpc>
                          <a:spcPct val="115000"/>
                        </a:lnSpc>
                        <a:spcAft>
                          <a:spcPts val="0"/>
                        </a:spcAft>
                        <a:tabLst>
                          <a:tab pos="711835" algn="l"/>
                        </a:tabLst>
                      </a:pPr>
                      <a:r>
                        <a:rPr lang="ar-IQ" sz="1400" dirty="0">
                          <a:effectLst/>
                        </a:rPr>
                        <a:t>صافي الموجودات</a:t>
                      </a:r>
                      <a:endParaRPr lang="en-US" sz="1100" dirty="0">
                        <a:effectLst/>
                        <a:latin typeface="Calibri"/>
                        <a:ea typeface="Calibri"/>
                        <a:cs typeface="Arial"/>
                      </a:endParaRPr>
                    </a:p>
                  </a:txBody>
                  <a:tcPr marL="68580" marR="68580" marT="0" marB="0">
                    <a:solidFill>
                      <a:schemeClr val="accent2">
                        <a:lumMod val="60000"/>
                        <a:lumOff val="40000"/>
                      </a:schemeClr>
                    </a:solidFill>
                  </a:tcPr>
                </a:tc>
                <a:tc>
                  <a:txBody>
                    <a:bodyPr/>
                    <a:lstStyle/>
                    <a:p>
                      <a:pPr marL="457200" algn="ctr" rtl="1">
                        <a:lnSpc>
                          <a:spcPct val="115000"/>
                        </a:lnSpc>
                        <a:spcAft>
                          <a:spcPts val="0"/>
                        </a:spcAft>
                        <a:tabLst>
                          <a:tab pos="711835" algn="l"/>
                        </a:tabLst>
                      </a:pPr>
                      <a:r>
                        <a:rPr lang="ar-IQ" sz="1400" dirty="0">
                          <a:effectLst/>
                        </a:rPr>
                        <a:t>صافي المطلوبات</a:t>
                      </a:r>
                      <a:endParaRPr lang="en-US" sz="1100" dirty="0">
                        <a:effectLst/>
                        <a:latin typeface="Calibri"/>
                        <a:ea typeface="Calibri"/>
                        <a:cs typeface="Arial"/>
                      </a:endParaRPr>
                    </a:p>
                  </a:txBody>
                  <a:tcPr marL="68580" marR="68580" marT="0" marB="0">
                    <a:solidFill>
                      <a:schemeClr val="accent2">
                        <a:lumMod val="60000"/>
                        <a:lumOff val="40000"/>
                      </a:schemeClr>
                    </a:solidFill>
                  </a:tcPr>
                </a:tc>
              </a:tr>
              <a:tr h="1920213">
                <a:tc>
                  <a:txBody>
                    <a:bodyPr/>
                    <a:lstStyle/>
                    <a:p>
                      <a:pPr marL="457200" algn="justLow" rtl="1">
                        <a:lnSpc>
                          <a:spcPct val="115000"/>
                        </a:lnSpc>
                        <a:spcAft>
                          <a:spcPts val="0"/>
                        </a:spcAft>
                        <a:tabLst>
                          <a:tab pos="711835" algn="l"/>
                        </a:tabLst>
                      </a:pPr>
                      <a:endParaRPr lang="ar-IQ" sz="1600" dirty="0" smtClean="0">
                        <a:solidFill>
                          <a:schemeClr val="tx1"/>
                        </a:solidFill>
                        <a:effectLst/>
                      </a:endParaRPr>
                    </a:p>
                    <a:p>
                      <a:pPr marL="457200" algn="justLow" rtl="1">
                        <a:lnSpc>
                          <a:spcPct val="115000"/>
                        </a:lnSpc>
                        <a:spcAft>
                          <a:spcPts val="0"/>
                        </a:spcAft>
                        <a:tabLst>
                          <a:tab pos="711835" algn="l"/>
                        </a:tabLst>
                      </a:pPr>
                      <a:r>
                        <a:rPr lang="ar-IQ" sz="1600" dirty="0" smtClean="0">
                          <a:solidFill>
                            <a:schemeClr val="tx1"/>
                          </a:solidFill>
                          <a:effectLst/>
                        </a:rPr>
                        <a:t>5600000  </a:t>
                      </a:r>
                      <a:r>
                        <a:rPr lang="ar-IQ" sz="1600" dirty="0">
                          <a:solidFill>
                            <a:schemeClr val="tx1"/>
                          </a:solidFill>
                          <a:effectLst/>
                        </a:rPr>
                        <a:t>راس المال </a:t>
                      </a:r>
                      <a:r>
                        <a:rPr lang="ar-IQ" sz="1600" dirty="0" smtClean="0">
                          <a:solidFill>
                            <a:schemeClr val="tx1"/>
                          </a:solidFill>
                          <a:effectLst/>
                        </a:rPr>
                        <a:t>1 / 1 / 2018</a:t>
                      </a:r>
                      <a:endParaRPr lang="en-US" sz="1200" dirty="0">
                        <a:solidFill>
                          <a:schemeClr val="tx1"/>
                        </a:solidFill>
                        <a:effectLst/>
                      </a:endParaRPr>
                    </a:p>
                    <a:p>
                      <a:pPr marL="457200" algn="justLow" rtl="1">
                        <a:lnSpc>
                          <a:spcPct val="115000"/>
                        </a:lnSpc>
                        <a:spcAft>
                          <a:spcPts val="0"/>
                        </a:spcAft>
                        <a:tabLst>
                          <a:tab pos="711835" algn="l"/>
                        </a:tabLst>
                      </a:pPr>
                      <a:r>
                        <a:rPr lang="ar-IQ" sz="1600" dirty="0">
                          <a:solidFill>
                            <a:schemeClr val="tx1"/>
                          </a:solidFill>
                          <a:effectLst/>
                        </a:rPr>
                        <a:t>1000000 الاضافات </a:t>
                      </a:r>
                      <a:endParaRPr lang="en-US" sz="1200" dirty="0">
                        <a:solidFill>
                          <a:schemeClr val="tx1"/>
                        </a:solidFill>
                        <a:effectLst/>
                      </a:endParaRPr>
                    </a:p>
                    <a:p>
                      <a:pPr marL="457200" algn="justLow" rtl="1">
                        <a:lnSpc>
                          <a:spcPct val="115000"/>
                        </a:lnSpc>
                        <a:spcAft>
                          <a:spcPts val="0"/>
                        </a:spcAft>
                        <a:tabLst>
                          <a:tab pos="711835" algn="l"/>
                        </a:tabLst>
                      </a:pPr>
                      <a:r>
                        <a:rPr lang="ar-IQ" sz="1600" dirty="0">
                          <a:solidFill>
                            <a:schemeClr val="tx1"/>
                          </a:solidFill>
                          <a:effectLst/>
                        </a:rPr>
                        <a:t>800000   صافي الربح</a:t>
                      </a:r>
                      <a:endParaRPr lang="en-US" sz="1200" dirty="0">
                        <a:solidFill>
                          <a:schemeClr val="tx1"/>
                        </a:solidFill>
                        <a:effectLst/>
                      </a:endParaRPr>
                    </a:p>
                    <a:p>
                      <a:pPr marL="457200" algn="justLow" rtl="1">
                        <a:lnSpc>
                          <a:spcPct val="115000"/>
                        </a:lnSpc>
                        <a:spcAft>
                          <a:spcPts val="0"/>
                        </a:spcAft>
                        <a:tabLst>
                          <a:tab pos="711835" algn="l"/>
                        </a:tabLst>
                      </a:pPr>
                      <a:r>
                        <a:rPr lang="ar-IQ" sz="1400" dirty="0">
                          <a:effectLst/>
                        </a:rPr>
                        <a:t> </a:t>
                      </a:r>
                      <a:endParaRPr lang="en-US" sz="1100" dirty="0">
                        <a:effectLst/>
                        <a:latin typeface="Calibri"/>
                        <a:ea typeface="Calibri"/>
                        <a:cs typeface="Arial"/>
                      </a:endParaRPr>
                    </a:p>
                  </a:txBody>
                  <a:tcPr marL="68580" marR="68580" marT="0" marB="0">
                    <a:solidFill>
                      <a:schemeClr val="accent2">
                        <a:lumMod val="40000"/>
                        <a:lumOff val="60000"/>
                      </a:schemeClr>
                    </a:solidFill>
                  </a:tcPr>
                </a:tc>
                <a:tc>
                  <a:txBody>
                    <a:bodyPr/>
                    <a:lstStyle/>
                    <a:p>
                      <a:pPr marL="457200" algn="justLow" rtl="1">
                        <a:lnSpc>
                          <a:spcPct val="115000"/>
                        </a:lnSpc>
                        <a:spcAft>
                          <a:spcPts val="0"/>
                        </a:spcAft>
                        <a:tabLst>
                          <a:tab pos="711835" algn="l"/>
                        </a:tabLst>
                      </a:pPr>
                      <a:endParaRPr lang="ar-IQ" sz="1400" dirty="0" smtClean="0">
                        <a:effectLst/>
                      </a:endParaRPr>
                    </a:p>
                    <a:p>
                      <a:pPr marL="457200" algn="justLow" rtl="1">
                        <a:lnSpc>
                          <a:spcPct val="115000"/>
                        </a:lnSpc>
                        <a:spcAft>
                          <a:spcPts val="0"/>
                        </a:spcAft>
                        <a:tabLst>
                          <a:tab pos="711835" algn="l"/>
                        </a:tabLst>
                      </a:pPr>
                      <a:r>
                        <a:rPr lang="ar-IQ" sz="1600" dirty="0" smtClean="0">
                          <a:solidFill>
                            <a:schemeClr val="tx1"/>
                          </a:solidFill>
                          <a:effectLst/>
                        </a:rPr>
                        <a:t>400000       المسحوبات </a:t>
                      </a:r>
                      <a:r>
                        <a:rPr lang="ar-IQ" sz="1600" dirty="0">
                          <a:solidFill>
                            <a:schemeClr val="tx1"/>
                          </a:solidFill>
                          <a:effectLst/>
                        </a:rPr>
                        <a:t>الشخصية </a:t>
                      </a:r>
                      <a:endParaRPr lang="en-US" sz="1200" dirty="0">
                        <a:solidFill>
                          <a:schemeClr val="tx1"/>
                        </a:solidFill>
                        <a:effectLst/>
                      </a:endParaRPr>
                    </a:p>
                    <a:p>
                      <a:pPr marL="457200" algn="justLow" rtl="1">
                        <a:lnSpc>
                          <a:spcPct val="115000"/>
                        </a:lnSpc>
                        <a:spcAft>
                          <a:spcPts val="0"/>
                        </a:spcAft>
                        <a:tabLst>
                          <a:tab pos="711835" algn="l"/>
                        </a:tabLst>
                      </a:pPr>
                      <a:r>
                        <a:rPr lang="ar-IQ" sz="1600" dirty="0">
                          <a:solidFill>
                            <a:schemeClr val="tx1"/>
                          </a:solidFill>
                          <a:effectLst/>
                        </a:rPr>
                        <a:t>7000000 </a:t>
                      </a:r>
                      <a:r>
                        <a:rPr lang="ar-IQ" sz="1600" dirty="0" smtClean="0">
                          <a:solidFill>
                            <a:schemeClr val="tx1"/>
                          </a:solidFill>
                          <a:effectLst/>
                        </a:rPr>
                        <a:t>    راس </a:t>
                      </a:r>
                      <a:r>
                        <a:rPr lang="ar-IQ" sz="1600" dirty="0">
                          <a:solidFill>
                            <a:schemeClr val="tx1"/>
                          </a:solidFill>
                          <a:effectLst/>
                        </a:rPr>
                        <a:t>المال </a:t>
                      </a:r>
                      <a:r>
                        <a:rPr lang="ar-IQ" sz="1600" dirty="0" smtClean="0">
                          <a:solidFill>
                            <a:schemeClr val="tx1"/>
                          </a:solidFill>
                          <a:effectLst/>
                        </a:rPr>
                        <a:t>31 / 12 / 2018</a:t>
                      </a:r>
                      <a:endParaRPr lang="en-US" sz="1200" dirty="0">
                        <a:solidFill>
                          <a:schemeClr val="tx1"/>
                        </a:solidFill>
                        <a:effectLst/>
                        <a:latin typeface="Calibri"/>
                        <a:ea typeface="Calibri"/>
                        <a:cs typeface="Arial"/>
                      </a:endParaRPr>
                    </a:p>
                  </a:txBody>
                  <a:tcPr marL="68580" marR="68580" marT="0" marB="0">
                    <a:solidFill>
                      <a:schemeClr val="accent2">
                        <a:lumMod val="40000"/>
                        <a:lumOff val="60000"/>
                      </a:schemeClr>
                    </a:solidFill>
                  </a:tcPr>
                </a:tc>
              </a:tr>
              <a:tr h="480053">
                <a:tc>
                  <a:txBody>
                    <a:bodyPr/>
                    <a:lstStyle/>
                    <a:p>
                      <a:pPr marL="457200" algn="ctr" rtl="1">
                        <a:lnSpc>
                          <a:spcPct val="115000"/>
                        </a:lnSpc>
                        <a:spcAft>
                          <a:spcPts val="0"/>
                        </a:spcAft>
                        <a:tabLst>
                          <a:tab pos="711835" algn="l"/>
                        </a:tabLst>
                      </a:pPr>
                      <a:r>
                        <a:rPr lang="ar-IQ" sz="1600" dirty="0">
                          <a:solidFill>
                            <a:schemeClr val="tx1"/>
                          </a:solidFill>
                          <a:effectLst/>
                        </a:rPr>
                        <a:t>7400000</a:t>
                      </a:r>
                      <a:endParaRPr lang="en-US" sz="1200" dirty="0">
                        <a:solidFill>
                          <a:schemeClr val="tx1"/>
                        </a:solidFill>
                        <a:effectLst/>
                        <a:latin typeface="Calibri"/>
                        <a:ea typeface="Calibri"/>
                        <a:cs typeface="Arial"/>
                      </a:endParaRPr>
                    </a:p>
                  </a:txBody>
                  <a:tcPr marL="68580" marR="68580" marT="0" marB="0">
                    <a:solidFill>
                      <a:schemeClr val="accent6">
                        <a:lumMod val="40000"/>
                        <a:lumOff val="60000"/>
                      </a:schemeClr>
                    </a:solidFill>
                  </a:tcPr>
                </a:tc>
                <a:tc>
                  <a:txBody>
                    <a:bodyPr/>
                    <a:lstStyle/>
                    <a:p>
                      <a:pPr marL="457200" algn="ctr" rtl="1">
                        <a:lnSpc>
                          <a:spcPct val="115000"/>
                        </a:lnSpc>
                        <a:spcAft>
                          <a:spcPts val="0"/>
                        </a:spcAft>
                        <a:tabLst>
                          <a:tab pos="711835" algn="l"/>
                        </a:tabLst>
                      </a:pPr>
                      <a:r>
                        <a:rPr lang="ar-IQ" sz="1600" dirty="0">
                          <a:effectLst/>
                        </a:rPr>
                        <a:t>7400000</a:t>
                      </a:r>
                      <a:endParaRPr lang="en-US" sz="1200" dirty="0">
                        <a:effectLst/>
                        <a:latin typeface="Calibri"/>
                        <a:ea typeface="Calibri"/>
                        <a:cs typeface="Arial"/>
                      </a:endParaRPr>
                    </a:p>
                  </a:txBody>
                  <a:tcPr marL="68580" marR="68580" marT="0" marB="0">
                    <a:solidFill>
                      <a:schemeClr val="accent6">
                        <a:lumMod val="40000"/>
                        <a:lumOff val="60000"/>
                      </a:schemeClr>
                    </a:solidFill>
                  </a:tcPr>
                </a:tc>
              </a:tr>
            </a:tbl>
          </a:graphicData>
        </a:graphic>
      </p:graphicFrame>
      <p:sp>
        <p:nvSpPr>
          <p:cNvPr id="3" name="Rectangle 1"/>
          <p:cNvSpPr>
            <a:spLocks noChangeArrowheads="1"/>
          </p:cNvSpPr>
          <p:nvPr/>
        </p:nvSpPr>
        <p:spPr bwMode="auto">
          <a:xfrm>
            <a:off x="-174444" y="526123"/>
            <a:ext cx="9321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711200" algn="l"/>
              </a:tabLst>
            </a:pP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قائمة نتيجة الاعمال </a:t>
            </a:r>
            <a:r>
              <a:rPr kumimoji="0" lang="ar-IQ"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2018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1120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2221492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288</TotalTime>
  <Words>1806</Words>
  <Application>Microsoft Office PowerPoint</Application>
  <PresentationFormat>جهاز عرض</PresentationFormat>
  <Paragraphs>342</Paragraphs>
  <Slides>41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2</vt:i4>
      </vt:variant>
      <vt:variant>
        <vt:lpstr>عناوين الشرائح</vt:lpstr>
      </vt:variant>
      <vt:variant>
        <vt:i4>41</vt:i4>
      </vt:variant>
    </vt:vector>
  </HeadingPairs>
  <TitlesOfParts>
    <vt:vector size="51" baseType="lpstr">
      <vt:lpstr>Arabic Typesetting</vt:lpstr>
      <vt:lpstr>Arial</vt:lpstr>
      <vt:lpstr>Calibri</vt:lpstr>
      <vt:lpstr>Calibri Light</vt:lpstr>
      <vt:lpstr>DecoType Naskh</vt:lpstr>
      <vt:lpstr>Garamond</vt:lpstr>
      <vt:lpstr>Simplified Arabic</vt:lpstr>
      <vt:lpstr>Times New Roman</vt:lpstr>
      <vt:lpstr>نسق Office</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methaq</dc:creator>
  <cp:lastModifiedBy>al marsa</cp:lastModifiedBy>
  <cp:revision>43</cp:revision>
  <dcterms:created xsi:type="dcterms:W3CDTF">2018-08-11T12:56:13Z</dcterms:created>
  <dcterms:modified xsi:type="dcterms:W3CDTF">2019-12-20T21:06:23Z</dcterms:modified>
</cp:coreProperties>
</file>